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 id="2147483664" r:id="rId3"/>
  </p:sldMasterIdLst>
  <p:notesMasterIdLst>
    <p:notesMasterId r:id="rId43"/>
  </p:notesMasterIdLst>
  <p:handoutMasterIdLst>
    <p:handoutMasterId r:id="rId44"/>
  </p:handoutMasterIdLst>
  <p:sldIdLst>
    <p:sldId id="256" r:id="rId4"/>
    <p:sldId id="257" r:id="rId5"/>
    <p:sldId id="285" r:id="rId6"/>
    <p:sldId id="300" r:id="rId7"/>
    <p:sldId id="258" r:id="rId8"/>
    <p:sldId id="259" r:id="rId9"/>
    <p:sldId id="260" r:id="rId10"/>
    <p:sldId id="286" r:id="rId11"/>
    <p:sldId id="261" r:id="rId12"/>
    <p:sldId id="264" r:id="rId13"/>
    <p:sldId id="262" r:id="rId14"/>
    <p:sldId id="263" r:id="rId15"/>
    <p:sldId id="265" r:id="rId16"/>
    <p:sldId id="266" r:id="rId17"/>
    <p:sldId id="267" r:id="rId18"/>
    <p:sldId id="282" r:id="rId19"/>
    <p:sldId id="268" r:id="rId20"/>
    <p:sldId id="290" r:id="rId21"/>
    <p:sldId id="270" r:id="rId22"/>
    <p:sldId id="294" r:id="rId23"/>
    <p:sldId id="269" r:id="rId24"/>
    <p:sldId id="296" r:id="rId25"/>
    <p:sldId id="283" r:id="rId26"/>
    <p:sldId id="273" r:id="rId27"/>
    <p:sldId id="292" r:id="rId28"/>
    <p:sldId id="295" r:id="rId29"/>
    <p:sldId id="291" r:id="rId30"/>
    <p:sldId id="297" r:id="rId31"/>
    <p:sldId id="284" r:id="rId32"/>
    <p:sldId id="274" r:id="rId33"/>
    <p:sldId id="301" r:id="rId34"/>
    <p:sldId id="299" r:id="rId35"/>
    <p:sldId id="298" r:id="rId36"/>
    <p:sldId id="276" r:id="rId37"/>
    <p:sldId id="277" r:id="rId38"/>
    <p:sldId id="278" r:id="rId39"/>
    <p:sldId id="279" r:id="rId40"/>
    <p:sldId id="280" r:id="rId41"/>
    <p:sldId id="293"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41"/>
    <a:srgbClr val="013B2C"/>
    <a:srgbClr val="008765"/>
    <a:srgbClr val="A1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E0EB737-BB0D-47C5-8566-37CFD5A0E297}">
  <a:tblStyle styleId="{4E0EB737-BB0D-47C5-8566-37CFD5A0E29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p:cViewPr varScale="1">
        <p:scale>
          <a:sx n="64" d="100"/>
          <a:sy n="64" d="100"/>
        </p:scale>
        <p:origin x="-18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dk2" tx2="lt2" accent1="accent1" accent2="accent2" accent3="accent3" accent4="accent4" accent5="accent5" accent6="accent6" hlink="hlink" folHlink="folHlink"/>
  <c:chart>
    <c:title>
      <c:tx>
        <c:rich>
          <a:bodyPr/>
          <a:lstStyle/>
          <a:p>
            <a:pPr>
              <a:defRPr/>
            </a:pPr>
            <a:r>
              <a:rPr lang="en-US" dirty="0" smtClean="0"/>
              <a:t>What</a:t>
            </a:r>
            <a:r>
              <a:rPr lang="en-US" baseline="0" dirty="0" smtClean="0"/>
              <a:t> do you know about UTRPP?</a:t>
            </a:r>
            <a:endParaRPr lang="en-US" dirty="0"/>
          </a:p>
        </c:rich>
      </c:tx>
      <c:layout>
        <c:manualLayout>
          <c:xMode val="edge"/>
          <c:yMode val="edge"/>
          <c:x val="0.254990376202975"/>
          <c:y val="0.0349469659154261"/>
        </c:manualLayout>
      </c:layout>
      <c:overlay val="0"/>
    </c:title>
    <c:autoTitleDeleted val="0"/>
    <c:plotArea>
      <c:layout/>
      <c:pieChart>
        <c:varyColors val="1"/>
        <c:ser>
          <c:idx val="0"/>
          <c:order val="0"/>
          <c:tx>
            <c:strRef>
              <c:f>Sheet1!$B$1</c:f>
              <c:strCache>
                <c:ptCount val="1"/>
                <c:pt idx="0">
                  <c:v>Respondents</c:v>
                </c:pt>
              </c:strCache>
            </c:strRef>
          </c:tx>
          <c:spPr>
            <a:ln w="28575" cmpd="sng">
              <a:solidFill>
                <a:schemeClr val="tx1"/>
              </a:solidFill>
            </a:ln>
            <a:effectLst>
              <a:glow rad="101600">
                <a:schemeClr val="accent6">
                  <a:satMod val="175000"/>
                  <a:alpha val="40000"/>
                </a:schemeClr>
              </a:glow>
            </a:effectLst>
          </c:spPr>
          <c:dLbls>
            <c:dLbl>
              <c:idx val="0"/>
              <c:layout>
                <c:manualLayout>
                  <c:x val="0.0106688538932633"/>
                  <c:y val="0.15493338337812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2"/>
                <c:pt idx="0">
                  <c:v>Little/No Understanding</c:v>
                </c:pt>
                <c:pt idx="1">
                  <c:v>Some Understanding</c:v>
                </c:pt>
              </c:strCache>
            </c:strRef>
          </c:cat>
          <c:val>
            <c:numRef>
              <c:f>Sheet1!$B$2:$B$5</c:f>
              <c:numCache>
                <c:formatCode>General</c:formatCode>
                <c:ptCount val="4"/>
                <c:pt idx="0">
                  <c:v>10.0</c:v>
                </c:pt>
                <c:pt idx="1">
                  <c:v>19.0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dk2" tx2="lt2" accent1="accent1" accent2="accent2" accent3="accent3" accent4="accent4" accent5="accent5" accent6="accent6" hlink="hlink" folHlink="folHlink"/>
  <c:chart>
    <c:title>
      <c:tx>
        <c:rich>
          <a:bodyPr/>
          <a:lstStyle/>
          <a:p>
            <a:pPr>
              <a:defRPr/>
            </a:pPr>
            <a:r>
              <a:rPr lang="en-US" dirty="0" smtClean="0"/>
              <a:t>What</a:t>
            </a:r>
            <a:r>
              <a:rPr lang="en-US" baseline="0" dirty="0" smtClean="0"/>
              <a:t> do you know about UTLA?</a:t>
            </a:r>
            <a:endParaRPr lang="en-US" dirty="0"/>
          </a:p>
        </c:rich>
      </c:tx>
      <c:layout>
        <c:manualLayout>
          <c:xMode val="edge"/>
          <c:yMode val="edge"/>
          <c:x val="0.254990376202975"/>
          <c:y val="0.0349469659154261"/>
        </c:manualLayout>
      </c:layout>
      <c:overlay val="0"/>
    </c:title>
    <c:autoTitleDeleted val="0"/>
    <c:plotArea>
      <c:layout/>
      <c:pieChart>
        <c:varyColors val="1"/>
        <c:ser>
          <c:idx val="0"/>
          <c:order val="0"/>
          <c:tx>
            <c:strRef>
              <c:f>Sheet1!$B$1</c:f>
              <c:strCache>
                <c:ptCount val="1"/>
                <c:pt idx="0">
                  <c:v>Respondents</c:v>
                </c:pt>
              </c:strCache>
            </c:strRef>
          </c:tx>
          <c:spPr>
            <a:ln w="28575" cmpd="sng">
              <a:solidFill>
                <a:schemeClr val="tx1"/>
              </a:solidFill>
            </a:ln>
            <a:effectLst>
              <a:glow rad="101600">
                <a:schemeClr val="accent6">
                  <a:satMod val="175000"/>
                  <a:alpha val="40000"/>
                </a:schemeClr>
              </a:glow>
            </a:effectLst>
          </c:spPr>
          <c:dLbls>
            <c:dLbl>
              <c:idx val="0"/>
              <c:layout>
                <c:manualLayout>
                  <c:x val="0.00927996500437445"/>
                  <c:y val="0.147943990195037"/>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2"/>
                <c:pt idx="0">
                  <c:v>Some Understanding</c:v>
                </c:pt>
                <c:pt idx="1">
                  <c:v>Little/No Understanding</c:v>
                </c:pt>
              </c:strCache>
            </c:strRef>
          </c:cat>
          <c:val>
            <c:numRef>
              <c:f>Sheet1!$B$2:$B$5</c:f>
              <c:numCache>
                <c:formatCode>General</c:formatCode>
                <c:ptCount val="4"/>
                <c:pt idx="0">
                  <c:v>10.0</c:v>
                </c:pt>
                <c:pt idx="1">
                  <c:v>19.0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8D6DB-C1C2-7948-AD97-E7EC2B1CB2D1}" type="doc">
      <dgm:prSet loTypeId="urn:microsoft.com/office/officeart/2005/8/layout/radial1" loCatId="" qsTypeId="urn:microsoft.com/office/officeart/2005/8/quickstyle/simple2" qsCatId="simple" csTypeId="urn:microsoft.com/office/officeart/2005/8/colors/accent6_3" csCatId="accent6" phldr="1"/>
      <dgm:spPr/>
      <dgm:t>
        <a:bodyPr/>
        <a:lstStyle/>
        <a:p>
          <a:endParaRPr lang="en-US"/>
        </a:p>
      </dgm:t>
    </dgm:pt>
    <dgm:pt modelId="{FB0F1D70-4E27-2949-83AF-407FD79B5A8D}">
      <dgm:prSet phldrT="[Text]" custT="1"/>
      <dgm:spPr>
        <a:solidFill>
          <a:srgbClr val="013B2C"/>
        </a:solidFill>
        <a:effectLst>
          <a:outerShdw blurRad="63500" sx="102000" sy="102000" algn="ctr" rotWithShape="0">
            <a:prstClr val="black">
              <a:alpha val="40000"/>
            </a:prstClr>
          </a:outerShdw>
        </a:effectLst>
      </dgm:spPr>
      <dgm:t>
        <a:bodyPr/>
        <a:lstStyle/>
        <a:p>
          <a:r>
            <a:rPr lang="en-US" sz="1600" b="1" dirty="0" smtClean="0">
              <a:latin typeface="Calibri" charset="0"/>
              <a:ea typeface="Calibri" charset="0"/>
              <a:cs typeface="Calibri" charset="0"/>
            </a:rPr>
            <a:t>Collaborating Teacher/</a:t>
          </a:r>
          <a:br>
            <a:rPr lang="en-US" sz="1600" b="1" dirty="0" smtClean="0">
              <a:latin typeface="Calibri" charset="0"/>
              <a:ea typeface="Calibri" charset="0"/>
              <a:cs typeface="Calibri" charset="0"/>
            </a:rPr>
          </a:br>
          <a:r>
            <a:rPr lang="en-US" sz="1600" b="1" dirty="0" smtClean="0">
              <a:latin typeface="Calibri" charset="0"/>
              <a:ea typeface="Calibri" charset="0"/>
              <a:cs typeface="Calibri" charset="0"/>
            </a:rPr>
            <a:t>Teacher Leader Qualifications</a:t>
          </a:r>
          <a:endParaRPr lang="en-US" sz="1600" b="1" dirty="0">
            <a:latin typeface="Calibri" charset="0"/>
            <a:ea typeface="Calibri" charset="0"/>
            <a:cs typeface="Calibri" charset="0"/>
          </a:endParaRPr>
        </a:p>
      </dgm:t>
    </dgm:pt>
    <dgm:pt modelId="{4C6A7E85-B972-F349-AD0C-2533F2A7BF22}" type="parTrans" cxnId="{539F2767-76B5-D143-9BCB-B922D0EBB728}">
      <dgm:prSet/>
      <dgm:spPr/>
      <dgm:t>
        <a:bodyPr/>
        <a:lstStyle/>
        <a:p>
          <a:endParaRPr lang="en-US">
            <a:latin typeface="Calibri" charset="0"/>
            <a:ea typeface="Calibri" charset="0"/>
            <a:cs typeface="Calibri" charset="0"/>
          </a:endParaRPr>
        </a:p>
      </dgm:t>
    </dgm:pt>
    <dgm:pt modelId="{873ADD55-5BC4-C44C-8439-718CA3048919}" type="sibTrans" cxnId="{539F2767-76B5-D143-9BCB-B922D0EBB728}">
      <dgm:prSet/>
      <dgm:spPr/>
      <dgm:t>
        <a:bodyPr/>
        <a:lstStyle/>
        <a:p>
          <a:endParaRPr lang="en-US">
            <a:latin typeface="Calibri" charset="0"/>
            <a:ea typeface="Calibri" charset="0"/>
            <a:cs typeface="Calibri" charset="0"/>
          </a:endParaRPr>
        </a:p>
      </dgm:t>
    </dgm:pt>
    <dgm:pt modelId="{2376696F-EBBA-5F4E-866A-7AF96CC37162}">
      <dgm:prSet phldrT="[Text]" custT="1"/>
      <dgm:spPr>
        <a:solidFill>
          <a:srgbClr val="008765">
            <a:alpha val="10000"/>
          </a:srgbClr>
        </a:solidFill>
        <a:effectLst/>
      </dgm:spPr>
      <dgm:t>
        <a:bodyPr/>
        <a:lstStyle/>
        <a:p>
          <a:pPr>
            <a:lnSpc>
              <a:spcPct val="100000"/>
            </a:lnSpc>
          </a:pPr>
          <a:r>
            <a:rPr lang="en-US" sz="1200" b="1" dirty="0" smtClean="0">
              <a:solidFill>
                <a:srgbClr val="013B2C"/>
              </a:solidFill>
              <a:effectLst/>
              <a:latin typeface="Calibri" charset="0"/>
              <a:ea typeface="Calibri" charset="0"/>
              <a:cs typeface="Calibri" charset="0"/>
            </a:rPr>
            <a:t>Desire to Earn Teacher Leadership Certificate</a:t>
          </a:r>
          <a:endParaRPr lang="en-US" sz="1200" b="1" dirty="0">
            <a:solidFill>
              <a:srgbClr val="013B2C"/>
            </a:solidFill>
            <a:effectLst/>
            <a:latin typeface="Calibri" charset="0"/>
            <a:ea typeface="Calibri" charset="0"/>
            <a:cs typeface="Calibri" charset="0"/>
          </a:endParaRPr>
        </a:p>
      </dgm:t>
    </dgm:pt>
    <dgm:pt modelId="{F9F8A594-6E15-FC46-9240-09F3E89F6B2C}" type="sibTrans" cxnId="{94A61A0D-9990-A04E-BE4F-FBD42962B8BA}">
      <dgm:prSet/>
      <dgm:spPr/>
      <dgm:t>
        <a:bodyPr/>
        <a:lstStyle/>
        <a:p>
          <a:endParaRPr lang="en-US">
            <a:latin typeface="Calibri" charset="0"/>
            <a:ea typeface="Calibri" charset="0"/>
            <a:cs typeface="Calibri" charset="0"/>
          </a:endParaRPr>
        </a:p>
      </dgm:t>
    </dgm:pt>
    <dgm:pt modelId="{24B4A361-06C0-AB45-AE9F-E4E26B1C5377}" type="parTrans" cxnId="{94A61A0D-9990-A04E-BE4F-FBD42962B8BA}">
      <dgm:prSet/>
      <dgm:spPr>
        <a:ln w="38100">
          <a:solidFill>
            <a:srgbClr val="005A41"/>
          </a:solidFill>
        </a:ln>
      </dgm:spPr>
      <dgm:t>
        <a:bodyPr/>
        <a:lstStyle/>
        <a:p>
          <a:endParaRPr lang="en-US">
            <a:latin typeface="Calibri" charset="0"/>
            <a:ea typeface="Calibri" charset="0"/>
            <a:cs typeface="Calibri" charset="0"/>
          </a:endParaRPr>
        </a:p>
      </dgm:t>
    </dgm:pt>
    <dgm:pt modelId="{6EB40DDB-32C8-0C44-B647-68511066130E}">
      <dgm:prSet phldrT="[Text]" custT="1"/>
      <dgm:spPr>
        <a:solidFill>
          <a:srgbClr val="008765">
            <a:alpha val="25000"/>
          </a:srgbClr>
        </a:solidFill>
        <a:effectLst/>
      </dgm:spPr>
      <dgm:t>
        <a:bodyPr/>
        <a:lstStyle/>
        <a:p>
          <a:pPr>
            <a:lnSpc>
              <a:spcPct val="100000"/>
            </a:lnSpc>
          </a:pPr>
          <a:r>
            <a:rPr lang="en-US" sz="1200" b="1" dirty="0" smtClean="0">
              <a:solidFill>
                <a:srgbClr val="013B2C"/>
              </a:solidFill>
              <a:effectLst/>
              <a:latin typeface="Calibri" charset="0"/>
              <a:ea typeface="Calibri" charset="0"/>
              <a:cs typeface="Calibri" charset="0"/>
            </a:rPr>
            <a:t>Principal Recommendation</a:t>
          </a:r>
          <a:endParaRPr lang="en-US" sz="1200" b="1" dirty="0">
            <a:solidFill>
              <a:srgbClr val="013B2C"/>
            </a:solidFill>
            <a:effectLst/>
            <a:latin typeface="Calibri" charset="0"/>
            <a:ea typeface="Calibri" charset="0"/>
            <a:cs typeface="Calibri" charset="0"/>
          </a:endParaRPr>
        </a:p>
      </dgm:t>
    </dgm:pt>
    <dgm:pt modelId="{8FF0A2DC-2EF0-7A4E-9307-D2634383D802}" type="sibTrans" cxnId="{402C4F7D-5761-0F4F-94BB-B8A2817D63DE}">
      <dgm:prSet/>
      <dgm:spPr/>
      <dgm:t>
        <a:bodyPr/>
        <a:lstStyle/>
        <a:p>
          <a:endParaRPr lang="en-US">
            <a:latin typeface="Calibri" charset="0"/>
            <a:ea typeface="Calibri" charset="0"/>
            <a:cs typeface="Calibri" charset="0"/>
          </a:endParaRPr>
        </a:p>
      </dgm:t>
    </dgm:pt>
    <dgm:pt modelId="{0F5513CE-B298-8742-ACB3-5444F2F3239D}" type="parTrans" cxnId="{402C4F7D-5761-0F4F-94BB-B8A2817D63DE}">
      <dgm:prSet/>
      <dgm:spPr>
        <a:ln w="38100">
          <a:solidFill>
            <a:srgbClr val="005A41"/>
          </a:solidFill>
        </a:ln>
      </dgm:spPr>
      <dgm:t>
        <a:bodyPr/>
        <a:lstStyle/>
        <a:p>
          <a:endParaRPr lang="en-US">
            <a:latin typeface="Calibri" charset="0"/>
            <a:ea typeface="Calibri" charset="0"/>
            <a:cs typeface="Calibri" charset="0"/>
          </a:endParaRPr>
        </a:p>
      </dgm:t>
    </dgm:pt>
    <dgm:pt modelId="{6F41D1CF-B11C-C647-8FF0-B9D79E1AE490}">
      <dgm:prSet phldrT="[Text]" custT="1"/>
      <dgm:spPr>
        <a:solidFill>
          <a:srgbClr val="008765">
            <a:alpha val="50000"/>
          </a:srgbClr>
        </a:solidFill>
        <a:effectLst/>
      </dgm:spPr>
      <dgm:t>
        <a:bodyPr/>
        <a:lstStyle/>
        <a:p>
          <a:pPr>
            <a:lnSpc>
              <a:spcPct val="100000"/>
            </a:lnSpc>
          </a:pPr>
          <a:r>
            <a:rPr lang="en-US" sz="1200" b="1" dirty="0" smtClean="0">
              <a:solidFill>
                <a:schemeClr val="bg1"/>
              </a:solidFill>
              <a:effectLst/>
              <a:latin typeface="Calibri" charset="0"/>
              <a:ea typeface="Calibri" charset="0"/>
              <a:cs typeface="Calibri" charset="0"/>
            </a:rPr>
            <a:t>Collaborative Teacher Voucher</a:t>
          </a:r>
          <a:endParaRPr lang="en-US" sz="1200" b="1" dirty="0">
            <a:solidFill>
              <a:schemeClr val="bg1"/>
            </a:solidFill>
            <a:effectLst/>
            <a:latin typeface="Calibri" charset="0"/>
            <a:ea typeface="Calibri" charset="0"/>
            <a:cs typeface="Calibri" charset="0"/>
          </a:endParaRPr>
        </a:p>
      </dgm:t>
    </dgm:pt>
    <dgm:pt modelId="{EBB9BEDE-1FDF-8841-9215-D56237AC4AA4}" type="sibTrans" cxnId="{C4B06060-44AE-874A-A167-6EB3A72240E8}">
      <dgm:prSet/>
      <dgm:spPr/>
      <dgm:t>
        <a:bodyPr/>
        <a:lstStyle/>
        <a:p>
          <a:endParaRPr lang="en-US">
            <a:latin typeface="Calibri" charset="0"/>
            <a:ea typeface="Calibri" charset="0"/>
            <a:cs typeface="Calibri" charset="0"/>
          </a:endParaRPr>
        </a:p>
      </dgm:t>
    </dgm:pt>
    <dgm:pt modelId="{1F113B69-194A-9247-BF8A-596624B88E19}" type="parTrans" cxnId="{C4B06060-44AE-874A-A167-6EB3A72240E8}">
      <dgm:prSet/>
      <dgm:spPr>
        <a:ln w="38100">
          <a:solidFill>
            <a:srgbClr val="005A41"/>
          </a:solidFill>
        </a:ln>
      </dgm:spPr>
      <dgm:t>
        <a:bodyPr/>
        <a:lstStyle/>
        <a:p>
          <a:endParaRPr lang="en-US">
            <a:latin typeface="Calibri" charset="0"/>
            <a:ea typeface="Calibri" charset="0"/>
            <a:cs typeface="Calibri" charset="0"/>
          </a:endParaRPr>
        </a:p>
      </dgm:t>
    </dgm:pt>
    <dgm:pt modelId="{2132FDF6-B15C-154B-9006-E6821EA69B7D}">
      <dgm:prSet phldrT="[Text]" custT="1"/>
      <dgm:spPr>
        <a:solidFill>
          <a:srgbClr val="008765">
            <a:alpha val="65000"/>
          </a:srgbClr>
        </a:solidFill>
        <a:effectLst/>
      </dgm:spPr>
      <dgm:t>
        <a:bodyPr/>
        <a:lstStyle/>
        <a:p>
          <a:pPr>
            <a:lnSpc>
              <a:spcPct val="100000"/>
            </a:lnSpc>
          </a:pPr>
          <a:r>
            <a:rPr lang="en-US" sz="1200" b="1" smtClean="0">
              <a:solidFill>
                <a:schemeClr val="bg1"/>
              </a:solidFill>
              <a:effectLst/>
              <a:latin typeface="Calibri" charset="0"/>
              <a:ea typeface="Calibri" charset="0"/>
              <a:cs typeface="Calibri" charset="0"/>
            </a:rPr>
            <a:t>Highly Effective Teacher Rating (HCPS EET Rubric) </a:t>
          </a:r>
          <a:endParaRPr lang="en-US" sz="1200" b="1" dirty="0">
            <a:solidFill>
              <a:schemeClr val="bg1"/>
            </a:solidFill>
            <a:effectLst/>
            <a:latin typeface="Calibri" charset="0"/>
            <a:ea typeface="Calibri" charset="0"/>
            <a:cs typeface="Calibri" charset="0"/>
          </a:endParaRPr>
        </a:p>
      </dgm:t>
    </dgm:pt>
    <dgm:pt modelId="{0D4941FB-0916-2D45-861A-3854F7A4C270}" type="sibTrans" cxnId="{A6BF4AC9-E5C0-5547-92BC-23769902A154}">
      <dgm:prSet/>
      <dgm:spPr/>
      <dgm:t>
        <a:bodyPr/>
        <a:lstStyle/>
        <a:p>
          <a:endParaRPr lang="en-US">
            <a:latin typeface="Calibri" charset="0"/>
            <a:ea typeface="Calibri" charset="0"/>
            <a:cs typeface="Calibri" charset="0"/>
          </a:endParaRPr>
        </a:p>
      </dgm:t>
    </dgm:pt>
    <dgm:pt modelId="{A178E24D-ECBA-0E49-B992-4DAA936A61A8}" type="parTrans" cxnId="{A6BF4AC9-E5C0-5547-92BC-23769902A154}">
      <dgm:prSet/>
      <dgm:spPr>
        <a:ln w="38100">
          <a:solidFill>
            <a:srgbClr val="005A41"/>
          </a:solidFill>
        </a:ln>
      </dgm:spPr>
      <dgm:t>
        <a:bodyPr/>
        <a:lstStyle/>
        <a:p>
          <a:endParaRPr lang="en-US">
            <a:latin typeface="Calibri" charset="0"/>
            <a:ea typeface="Calibri" charset="0"/>
            <a:cs typeface="Calibri" charset="0"/>
          </a:endParaRPr>
        </a:p>
      </dgm:t>
    </dgm:pt>
    <dgm:pt modelId="{531F6DC8-B022-DC42-AA5F-10492571ADC5}">
      <dgm:prSet phldrT="[Text]" custT="1"/>
      <dgm:spPr>
        <a:solidFill>
          <a:srgbClr val="008765">
            <a:alpha val="90000"/>
          </a:srgbClr>
        </a:solidFill>
        <a:effectLst/>
      </dgm:spPr>
      <dgm:t>
        <a:bodyPr/>
        <a:lstStyle/>
        <a:p>
          <a:pPr>
            <a:lnSpc>
              <a:spcPct val="100000"/>
            </a:lnSpc>
          </a:pPr>
          <a:r>
            <a:rPr lang="en-US" sz="1200" b="1" dirty="0" smtClean="0">
              <a:effectLst/>
              <a:latin typeface="Calibri" charset="0"/>
              <a:ea typeface="Calibri" charset="0"/>
              <a:cs typeface="Calibri" charset="0"/>
            </a:rPr>
            <a:t>3 Years of Teaching Experience</a:t>
          </a:r>
          <a:endParaRPr lang="en-US" sz="1200" b="1" dirty="0">
            <a:effectLst/>
            <a:latin typeface="Calibri" charset="0"/>
            <a:ea typeface="Calibri" charset="0"/>
            <a:cs typeface="Calibri" charset="0"/>
          </a:endParaRPr>
        </a:p>
      </dgm:t>
    </dgm:pt>
    <dgm:pt modelId="{7E9323A9-CDD0-4B42-93A0-B8B78AA689FC}" type="sibTrans" cxnId="{E43E8610-211B-1B4C-9D75-B0FEF2A1D3B9}">
      <dgm:prSet/>
      <dgm:spPr/>
      <dgm:t>
        <a:bodyPr/>
        <a:lstStyle/>
        <a:p>
          <a:endParaRPr lang="en-US">
            <a:latin typeface="Calibri" charset="0"/>
            <a:ea typeface="Calibri" charset="0"/>
            <a:cs typeface="Calibri" charset="0"/>
          </a:endParaRPr>
        </a:p>
      </dgm:t>
    </dgm:pt>
    <dgm:pt modelId="{8CA83288-9910-DF4C-8B91-EF04F031AB30}" type="parTrans" cxnId="{E43E8610-211B-1B4C-9D75-B0FEF2A1D3B9}">
      <dgm:prSet/>
      <dgm:spPr>
        <a:ln w="38100">
          <a:solidFill>
            <a:srgbClr val="005A41"/>
          </a:solidFill>
        </a:ln>
      </dgm:spPr>
      <dgm:t>
        <a:bodyPr/>
        <a:lstStyle/>
        <a:p>
          <a:endParaRPr lang="en-US">
            <a:latin typeface="Calibri" charset="0"/>
            <a:ea typeface="Calibri" charset="0"/>
            <a:cs typeface="Calibri" charset="0"/>
          </a:endParaRPr>
        </a:p>
      </dgm:t>
    </dgm:pt>
    <dgm:pt modelId="{B05C42B7-9ADA-F149-8610-7B6331B8D8BD}" type="pres">
      <dgm:prSet presAssocID="{80A8D6DB-C1C2-7948-AD97-E7EC2B1CB2D1}" presName="cycle" presStyleCnt="0">
        <dgm:presLayoutVars>
          <dgm:chMax val="1"/>
          <dgm:dir/>
          <dgm:animLvl val="ctr"/>
          <dgm:resizeHandles val="exact"/>
        </dgm:presLayoutVars>
      </dgm:prSet>
      <dgm:spPr/>
      <dgm:t>
        <a:bodyPr/>
        <a:lstStyle/>
        <a:p>
          <a:endParaRPr lang="en-US"/>
        </a:p>
      </dgm:t>
    </dgm:pt>
    <dgm:pt modelId="{84828258-86B0-3746-B4EC-F3A0FF54A7CD}" type="pres">
      <dgm:prSet presAssocID="{FB0F1D70-4E27-2949-83AF-407FD79B5A8D}" presName="centerShape" presStyleLbl="node0" presStyleIdx="0" presStyleCnt="1" custScaleX="137668" custScaleY="137668"/>
      <dgm:spPr/>
      <dgm:t>
        <a:bodyPr/>
        <a:lstStyle/>
        <a:p>
          <a:endParaRPr lang="en-US"/>
        </a:p>
      </dgm:t>
    </dgm:pt>
    <dgm:pt modelId="{49454623-B5AD-B64F-8DD1-6DBFA2C3D6E2}" type="pres">
      <dgm:prSet presAssocID="{8CA83288-9910-DF4C-8B91-EF04F031AB30}" presName="Name9" presStyleLbl="parChTrans1D2" presStyleIdx="0" presStyleCnt="5"/>
      <dgm:spPr/>
      <dgm:t>
        <a:bodyPr/>
        <a:lstStyle/>
        <a:p>
          <a:endParaRPr lang="en-US"/>
        </a:p>
      </dgm:t>
    </dgm:pt>
    <dgm:pt modelId="{D12D6BDC-A6D1-1B47-B814-613C13F94B67}" type="pres">
      <dgm:prSet presAssocID="{8CA83288-9910-DF4C-8B91-EF04F031AB30}" presName="connTx" presStyleLbl="parChTrans1D2" presStyleIdx="0" presStyleCnt="5"/>
      <dgm:spPr/>
      <dgm:t>
        <a:bodyPr/>
        <a:lstStyle/>
        <a:p>
          <a:endParaRPr lang="en-US"/>
        </a:p>
      </dgm:t>
    </dgm:pt>
    <dgm:pt modelId="{1AC18D2C-FF2F-D74D-85CA-A96F9514E9F8}" type="pres">
      <dgm:prSet presAssocID="{531F6DC8-B022-DC42-AA5F-10492571ADC5}" presName="node" presStyleLbl="node1" presStyleIdx="0" presStyleCnt="5" custScaleX="107224" custScaleY="107224" custRadScaleRad="100586">
        <dgm:presLayoutVars>
          <dgm:bulletEnabled val="1"/>
        </dgm:presLayoutVars>
      </dgm:prSet>
      <dgm:spPr/>
      <dgm:t>
        <a:bodyPr/>
        <a:lstStyle/>
        <a:p>
          <a:endParaRPr lang="en-US"/>
        </a:p>
      </dgm:t>
    </dgm:pt>
    <dgm:pt modelId="{C636BD70-B877-2E4C-816A-48FFF7020AD3}" type="pres">
      <dgm:prSet presAssocID="{A178E24D-ECBA-0E49-B992-4DAA936A61A8}" presName="Name9" presStyleLbl="parChTrans1D2" presStyleIdx="1" presStyleCnt="5"/>
      <dgm:spPr/>
      <dgm:t>
        <a:bodyPr/>
        <a:lstStyle/>
        <a:p>
          <a:endParaRPr lang="en-US"/>
        </a:p>
      </dgm:t>
    </dgm:pt>
    <dgm:pt modelId="{13526551-7A79-004D-9EDE-53427B75FFA7}" type="pres">
      <dgm:prSet presAssocID="{A178E24D-ECBA-0E49-B992-4DAA936A61A8}" presName="connTx" presStyleLbl="parChTrans1D2" presStyleIdx="1" presStyleCnt="5"/>
      <dgm:spPr/>
      <dgm:t>
        <a:bodyPr/>
        <a:lstStyle/>
        <a:p>
          <a:endParaRPr lang="en-US"/>
        </a:p>
      </dgm:t>
    </dgm:pt>
    <dgm:pt modelId="{7E0AEC0F-14F4-2849-8B9F-3271D3D08821}" type="pres">
      <dgm:prSet presAssocID="{2132FDF6-B15C-154B-9006-E6821EA69B7D}" presName="node" presStyleLbl="node1" presStyleIdx="1" presStyleCnt="5" custScaleX="107224" custScaleY="107224" custRadScaleRad="103911" custRadScaleInc="1941">
        <dgm:presLayoutVars>
          <dgm:bulletEnabled val="1"/>
        </dgm:presLayoutVars>
      </dgm:prSet>
      <dgm:spPr/>
      <dgm:t>
        <a:bodyPr/>
        <a:lstStyle/>
        <a:p>
          <a:endParaRPr lang="en-US"/>
        </a:p>
      </dgm:t>
    </dgm:pt>
    <dgm:pt modelId="{BCDAE253-D2D1-1E42-801B-BD0D6E11D917}" type="pres">
      <dgm:prSet presAssocID="{1F113B69-194A-9247-BF8A-596624B88E19}" presName="Name9" presStyleLbl="parChTrans1D2" presStyleIdx="2" presStyleCnt="5"/>
      <dgm:spPr/>
      <dgm:t>
        <a:bodyPr/>
        <a:lstStyle/>
        <a:p>
          <a:endParaRPr lang="en-US"/>
        </a:p>
      </dgm:t>
    </dgm:pt>
    <dgm:pt modelId="{D287E29C-BC22-4449-A37E-0092EAE83C9D}" type="pres">
      <dgm:prSet presAssocID="{1F113B69-194A-9247-BF8A-596624B88E19}" presName="connTx" presStyleLbl="parChTrans1D2" presStyleIdx="2" presStyleCnt="5"/>
      <dgm:spPr/>
      <dgm:t>
        <a:bodyPr/>
        <a:lstStyle/>
        <a:p>
          <a:endParaRPr lang="en-US"/>
        </a:p>
      </dgm:t>
    </dgm:pt>
    <dgm:pt modelId="{F69D1492-32D5-2C49-B74F-075D829B1F86}" type="pres">
      <dgm:prSet presAssocID="{6F41D1CF-B11C-C647-8FF0-B9D79E1AE490}" presName="node" presStyleLbl="node1" presStyleIdx="2" presStyleCnt="5" custScaleX="107224" custScaleY="107224" custRadScaleRad="105736" custRadScaleInc="-1366">
        <dgm:presLayoutVars>
          <dgm:bulletEnabled val="1"/>
        </dgm:presLayoutVars>
      </dgm:prSet>
      <dgm:spPr/>
      <dgm:t>
        <a:bodyPr/>
        <a:lstStyle/>
        <a:p>
          <a:endParaRPr lang="en-US"/>
        </a:p>
      </dgm:t>
    </dgm:pt>
    <dgm:pt modelId="{C3E3C533-23AE-EA44-A474-0A47723C1193}" type="pres">
      <dgm:prSet presAssocID="{0F5513CE-B298-8742-ACB3-5444F2F3239D}" presName="Name9" presStyleLbl="parChTrans1D2" presStyleIdx="3" presStyleCnt="5"/>
      <dgm:spPr/>
      <dgm:t>
        <a:bodyPr/>
        <a:lstStyle/>
        <a:p>
          <a:endParaRPr lang="en-US"/>
        </a:p>
      </dgm:t>
    </dgm:pt>
    <dgm:pt modelId="{9D6D8DEB-2586-5D47-8AF9-344DC8F7D8FB}" type="pres">
      <dgm:prSet presAssocID="{0F5513CE-B298-8742-ACB3-5444F2F3239D}" presName="connTx" presStyleLbl="parChTrans1D2" presStyleIdx="3" presStyleCnt="5"/>
      <dgm:spPr/>
      <dgm:t>
        <a:bodyPr/>
        <a:lstStyle/>
        <a:p>
          <a:endParaRPr lang="en-US"/>
        </a:p>
      </dgm:t>
    </dgm:pt>
    <dgm:pt modelId="{C9732F13-5C36-0541-82EB-A48F0A4B0661}" type="pres">
      <dgm:prSet presAssocID="{6EB40DDB-32C8-0C44-B647-68511066130E}" presName="node" presStyleLbl="node1" presStyleIdx="3" presStyleCnt="5" custScaleX="107224" custScaleY="107224" custRadScaleRad="105736" custRadScaleInc="1366">
        <dgm:presLayoutVars>
          <dgm:bulletEnabled val="1"/>
        </dgm:presLayoutVars>
      </dgm:prSet>
      <dgm:spPr/>
      <dgm:t>
        <a:bodyPr/>
        <a:lstStyle/>
        <a:p>
          <a:endParaRPr lang="en-US"/>
        </a:p>
      </dgm:t>
    </dgm:pt>
    <dgm:pt modelId="{91F12B04-717A-5940-A3E1-E1832ADBE189}" type="pres">
      <dgm:prSet presAssocID="{24B4A361-06C0-AB45-AE9F-E4E26B1C5377}" presName="Name9" presStyleLbl="parChTrans1D2" presStyleIdx="4" presStyleCnt="5"/>
      <dgm:spPr/>
      <dgm:t>
        <a:bodyPr/>
        <a:lstStyle/>
        <a:p>
          <a:endParaRPr lang="en-US"/>
        </a:p>
      </dgm:t>
    </dgm:pt>
    <dgm:pt modelId="{F8E5ADB9-4235-E74F-8E7B-E3364BE5E332}" type="pres">
      <dgm:prSet presAssocID="{24B4A361-06C0-AB45-AE9F-E4E26B1C5377}" presName="connTx" presStyleLbl="parChTrans1D2" presStyleIdx="4" presStyleCnt="5"/>
      <dgm:spPr/>
      <dgm:t>
        <a:bodyPr/>
        <a:lstStyle/>
        <a:p>
          <a:endParaRPr lang="en-US"/>
        </a:p>
      </dgm:t>
    </dgm:pt>
    <dgm:pt modelId="{CEA80B90-B873-7E4F-96FF-A3961732C15D}" type="pres">
      <dgm:prSet presAssocID="{2376696F-EBBA-5F4E-866A-7AF96CC37162}" presName="node" presStyleLbl="node1" presStyleIdx="4" presStyleCnt="5" custScaleX="107224" custScaleY="107224" custRadScaleRad="103911" custRadScaleInc="-1941">
        <dgm:presLayoutVars>
          <dgm:bulletEnabled val="1"/>
        </dgm:presLayoutVars>
      </dgm:prSet>
      <dgm:spPr/>
      <dgm:t>
        <a:bodyPr/>
        <a:lstStyle/>
        <a:p>
          <a:endParaRPr lang="en-US"/>
        </a:p>
      </dgm:t>
    </dgm:pt>
  </dgm:ptLst>
  <dgm:cxnLst>
    <dgm:cxn modelId="{94A61A0D-9990-A04E-BE4F-FBD42962B8BA}" srcId="{FB0F1D70-4E27-2949-83AF-407FD79B5A8D}" destId="{2376696F-EBBA-5F4E-866A-7AF96CC37162}" srcOrd="4" destOrd="0" parTransId="{24B4A361-06C0-AB45-AE9F-E4E26B1C5377}" sibTransId="{F9F8A594-6E15-FC46-9240-09F3E89F6B2C}"/>
    <dgm:cxn modelId="{5881F67B-59E1-EE4C-9E62-7F01C57C5232}" type="presOf" srcId="{6EB40DDB-32C8-0C44-B647-68511066130E}" destId="{C9732F13-5C36-0541-82EB-A48F0A4B0661}" srcOrd="0" destOrd="0" presId="urn:microsoft.com/office/officeart/2005/8/layout/radial1"/>
    <dgm:cxn modelId="{A6BF4AC9-E5C0-5547-92BC-23769902A154}" srcId="{FB0F1D70-4E27-2949-83AF-407FD79B5A8D}" destId="{2132FDF6-B15C-154B-9006-E6821EA69B7D}" srcOrd="1" destOrd="0" parTransId="{A178E24D-ECBA-0E49-B992-4DAA936A61A8}" sibTransId="{0D4941FB-0916-2D45-861A-3854F7A4C270}"/>
    <dgm:cxn modelId="{439947F8-EB4C-5C4E-81CD-04B02AD6B2AE}" type="presOf" srcId="{8CA83288-9910-DF4C-8B91-EF04F031AB30}" destId="{D12D6BDC-A6D1-1B47-B814-613C13F94B67}" srcOrd="1" destOrd="0" presId="urn:microsoft.com/office/officeart/2005/8/layout/radial1"/>
    <dgm:cxn modelId="{96741840-C63C-6441-8607-3E2E1F97F4A3}" type="presOf" srcId="{2376696F-EBBA-5F4E-866A-7AF96CC37162}" destId="{CEA80B90-B873-7E4F-96FF-A3961732C15D}" srcOrd="0" destOrd="0" presId="urn:microsoft.com/office/officeart/2005/8/layout/radial1"/>
    <dgm:cxn modelId="{98E65403-255D-E040-B672-D345849F1724}" type="presOf" srcId="{80A8D6DB-C1C2-7948-AD97-E7EC2B1CB2D1}" destId="{B05C42B7-9ADA-F149-8610-7B6331B8D8BD}" srcOrd="0" destOrd="0" presId="urn:microsoft.com/office/officeart/2005/8/layout/radial1"/>
    <dgm:cxn modelId="{18202497-FF3B-D442-A489-01EC39557EAE}" type="presOf" srcId="{2132FDF6-B15C-154B-9006-E6821EA69B7D}" destId="{7E0AEC0F-14F4-2849-8B9F-3271D3D08821}" srcOrd="0" destOrd="0" presId="urn:microsoft.com/office/officeart/2005/8/layout/radial1"/>
    <dgm:cxn modelId="{C2CB76AE-D34E-5441-8137-2195530BBB86}" type="presOf" srcId="{0F5513CE-B298-8742-ACB3-5444F2F3239D}" destId="{C3E3C533-23AE-EA44-A474-0A47723C1193}" srcOrd="0" destOrd="0" presId="urn:microsoft.com/office/officeart/2005/8/layout/radial1"/>
    <dgm:cxn modelId="{222D3CB8-8FA3-F445-A1AC-47471E323E7E}" type="presOf" srcId="{A178E24D-ECBA-0E49-B992-4DAA936A61A8}" destId="{13526551-7A79-004D-9EDE-53427B75FFA7}" srcOrd="1" destOrd="0" presId="urn:microsoft.com/office/officeart/2005/8/layout/radial1"/>
    <dgm:cxn modelId="{C5970E1C-2F54-E84C-9684-D32D4E38E763}" type="presOf" srcId="{0F5513CE-B298-8742-ACB3-5444F2F3239D}" destId="{9D6D8DEB-2586-5D47-8AF9-344DC8F7D8FB}" srcOrd="1" destOrd="0" presId="urn:microsoft.com/office/officeart/2005/8/layout/radial1"/>
    <dgm:cxn modelId="{F108DD4D-DA96-1E41-BF3F-6A23ED208790}" type="presOf" srcId="{24B4A361-06C0-AB45-AE9F-E4E26B1C5377}" destId="{F8E5ADB9-4235-E74F-8E7B-E3364BE5E332}" srcOrd="1" destOrd="0" presId="urn:microsoft.com/office/officeart/2005/8/layout/radial1"/>
    <dgm:cxn modelId="{402C4F7D-5761-0F4F-94BB-B8A2817D63DE}" srcId="{FB0F1D70-4E27-2949-83AF-407FD79B5A8D}" destId="{6EB40DDB-32C8-0C44-B647-68511066130E}" srcOrd="3" destOrd="0" parTransId="{0F5513CE-B298-8742-ACB3-5444F2F3239D}" sibTransId="{8FF0A2DC-2EF0-7A4E-9307-D2634383D802}"/>
    <dgm:cxn modelId="{5DD99163-C93B-784C-A21E-E23A4C5FF0F5}" type="presOf" srcId="{6F41D1CF-B11C-C647-8FF0-B9D79E1AE490}" destId="{F69D1492-32D5-2C49-B74F-075D829B1F86}" srcOrd="0" destOrd="0" presId="urn:microsoft.com/office/officeart/2005/8/layout/radial1"/>
    <dgm:cxn modelId="{E43E8610-211B-1B4C-9D75-B0FEF2A1D3B9}" srcId="{FB0F1D70-4E27-2949-83AF-407FD79B5A8D}" destId="{531F6DC8-B022-DC42-AA5F-10492571ADC5}" srcOrd="0" destOrd="0" parTransId="{8CA83288-9910-DF4C-8B91-EF04F031AB30}" sibTransId="{7E9323A9-CDD0-4B42-93A0-B8B78AA689FC}"/>
    <dgm:cxn modelId="{87B0F9D0-BD8C-0445-B533-010BE1A39C34}" type="presOf" srcId="{FB0F1D70-4E27-2949-83AF-407FD79B5A8D}" destId="{84828258-86B0-3746-B4EC-F3A0FF54A7CD}" srcOrd="0" destOrd="0" presId="urn:microsoft.com/office/officeart/2005/8/layout/radial1"/>
    <dgm:cxn modelId="{C4AD2749-08A9-6046-AA51-805B877BE022}" type="presOf" srcId="{8CA83288-9910-DF4C-8B91-EF04F031AB30}" destId="{49454623-B5AD-B64F-8DD1-6DBFA2C3D6E2}" srcOrd="0" destOrd="0" presId="urn:microsoft.com/office/officeart/2005/8/layout/radial1"/>
    <dgm:cxn modelId="{FFA15DBD-1A2C-3244-B964-7A61C094C1CF}" type="presOf" srcId="{531F6DC8-B022-DC42-AA5F-10492571ADC5}" destId="{1AC18D2C-FF2F-D74D-85CA-A96F9514E9F8}" srcOrd="0" destOrd="0" presId="urn:microsoft.com/office/officeart/2005/8/layout/radial1"/>
    <dgm:cxn modelId="{645418C5-1E4B-9347-8EF1-77A01B0B2C00}" type="presOf" srcId="{24B4A361-06C0-AB45-AE9F-E4E26B1C5377}" destId="{91F12B04-717A-5940-A3E1-E1832ADBE189}" srcOrd="0" destOrd="0" presId="urn:microsoft.com/office/officeart/2005/8/layout/radial1"/>
    <dgm:cxn modelId="{C4B06060-44AE-874A-A167-6EB3A72240E8}" srcId="{FB0F1D70-4E27-2949-83AF-407FD79B5A8D}" destId="{6F41D1CF-B11C-C647-8FF0-B9D79E1AE490}" srcOrd="2" destOrd="0" parTransId="{1F113B69-194A-9247-BF8A-596624B88E19}" sibTransId="{EBB9BEDE-1FDF-8841-9215-D56237AC4AA4}"/>
    <dgm:cxn modelId="{04C3C415-B3DF-9549-BFCA-324B5BDEAA38}" type="presOf" srcId="{1F113B69-194A-9247-BF8A-596624B88E19}" destId="{D287E29C-BC22-4449-A37E-0092EAE83C9D}" srcOrd="1" destOrd="0" presId="urn:microsoft.com/office/officeart/2005/8/layout/radial1"/>
    <dgm:cxn modelId="{FECB16B6-0D32-BF4F-B9D1-9BA2EDE3D396}" type="presOf" srcId="{A178E24D-ECBA-0E49-B992-4DAA936A61A8}" destId="{C636BD70-B877-2E4C-816A-48FFF7020AD3}" srcOrd="0" destOrd="0" presId="urn:microsoft.com/office/officeart/2005/8/layout/radial1"/>
    <dgm:cxn modelId="{539F2767-76B5-D143-9BCB-B922D0EBB728}" srcId="{80A8D6DB-C1C2-7948-AD97-E7EC2B1CB2D1}" destId="{FB0F1D70-4E27-2949-83AF-407FD79B5A8D}" srcOrd="0" destOrd="0" parTransId="{4C6A7E85-B972-F349-AD0C-2533F2A7BF22}" sibTransId="{873ADD55-5BC4-C44C-8439-718CA3048919}"/>
    <dgm:cxn modelId="{FC86D915-5C2E-7545-A655-366948D84F41}" type="presOf" srcId="{1F113B69-194A-9247-BF8A-596624B88E19}" destId="{BCDAE253-D2D1-1E42-801B-BD0D6E11D917}" srcOrd="0" destOrd="0" presId="urn:microsoft.com/office/officeart/2005/8/layout/radial1"/>
    <dgm:cxn modelId="{01414FA7-B23C-EC45-81A4-AFC965D028B8}" type="presParOf" srcId="{B05C42B7-9ADA-F149-8610-7B6331B8D8BD}" destId="{84828258-86B0-3746-B4EC-F3A0FF54A7CD}" srcOrd="0" destOrd="0" presId="urn:microsoft.com/office/officeart/2005/8/layout/radial1"/>
    <dgm:cxn modelId="{6C676F81-D0ED-8843-9CDB-00F09DC3B36B}" type="presParOf" srcId="{B05C42B7-9ADA-F149-8610-7B6331B8D8BD}" destId="{49454623-B5AD-B64F-8DD1-6DBFA2C3D6E2}" srcOrd="1" destOrd="0" presId="urn:microsoft.com/office/officeart/2005/8/layout/radial1"/>
    <dgm:cxn modelId="{419F5B58-7884-5B4B-930F-957E2E60D52C}" type="presParOf" srcId="{49454623-B5AD-B64F-8DD1-6DBFA2C3D6E2}" destId="{D12D6BDC-A6D1-1B47-B814-613C13F94B67}" srcOrd="0" destOrd="0" presId="urn:microsoft.com/office/officeart/2005/8/layout/radial1"/>
    <dgm:cxn modelId="{7E2B2E97-E81A-0A4D-824A-611A65752DC8}" type="presParOf" srcId="{B05C42B7-9ADA-F149-8610-7B6331B8D8BD}" destId="{1AC18D2C-FF2F-D74D-85CA-A96F9514E9F8}" srcOrd="2" destOrd="0" presId="urn:microsoft.com/office/officeart/2005/8/layout/radial1"/>
    <dgm:cxn modelId="{2D237413-B4EB-AC4B-981A-A180351E3EC0}" type="presParOf" srcId="{B05C42B7-9ADA-F149-8610-7B6331B8D8BD}" destId="{C636BD70-B877-2E4C-816A-48FFF7020AD3}" srcOrd="3" destOrd="0" presId="urn:microsoft.com/office/officeart/2005/8/layout/radial1"/>
    <dgm:cxn modelId="{097993E2-4919-CF47-A2FF-912106CF92CD}" type="presParOf" srcId="{C636BD70-B877-2E4C-816A-48FFF7020AD3}" destId="{13526551-7A79-004D-9EDE-53427B75FFA7}" srcOrd="0" destOrd="0" presId="urn:microsoft.com/office/officeart/2005/8/layout/radial1"/>
    <dgm:cxn modelId="{525D3F2A-FAA0-3E49-837C-F6FA5D9DFB21}" type="presParOf" srcId="{B05C42B7-9ADA-F149-8610-7B6331B8D8BD}" destId="{7E0AEC0F-14F4-2849-8B9F-3271D3D08821}" srcOrd="4" destOrd="0" presId="urn:microsoft.com/office/officeart/2005/8/layout/radial1"/>
    <dgm:cxn modelId="{2D330606-57E7-1F48-8FD6-7A38F0B4E231}" type="presParOf" srcId="{B05C42B7-9ADA-F149-8610-7B6331B8D8BD}" destId="{BCDAE253-D2D1-1E42-801B-BD0D6E11D917}" srcOrd="5" destOrd="0" presId="urn:microsoft.com/office/officeart/2005/8/layout/radial1"/>
    <dgm:cxn modelId="{D9E0768B-71A5-5641-8662-8F4D63A59A45}" type="presParOf" srcId="{BCDAE253-D2D1-1E42-801B-BD0D6E11D917}" destId="{D287E29C-BC22-4449-A37E-0092EAE83C9D}" srcOrd="0" destOrd="0" presId="urn:microsoft.com/office/officeart/2005/8/layout/radial1"/>
    <dgm:cxn modelId="{59D187B0-55CB-5B41-8D8C-FE01DC852E74}" type="presParOf" srcId="{B05C42B7-9ADA-F149-8610-7B6331B8D8BD}" destId="{F69D1492-32D5-2C49-B74F-075D829B1F86}" srcOrd="6" destOrd="0" presId="urn:microsoft.com/office/officeart/2005/8/layout/radial1"/>
    <dgm:cxn modelId="{6FF2F3C2-B38B-B742-8003-D00C7B861AB7}" type="presParOf" srcId="{B05C42B7-9ADA-F149-8610-7B6331B8D8BD}" destId="{C3E3C533-23AE-EA44-A474-0A47723C1193}" srcOrd="7" destOrd="0" presId="urn:microsoft.com/office/officeart/2005/8/layout/radial1"/>
    <dgm:cxn modelId="{0BFAC11E-B99C-DA4F-B7D9-B79B968B2386}" type="presParOf" srcId="{C3E3C533-23AE-EA44-A474-0A47723C1193}" destId="{9D6D8DEB-2586-5D47-8AF9-344DC8F7D8FB}" srcOrd="0" destOrd="0" presId="urn:microsoft.com/office/officeart/2005/8/layout/radial1"/>
    <dgm:cxn modelId="{540B7FE8-3E1F-6441-B79C-1CE007E8426B}" type="presParOf" srcId="{B05C42B7-9ADA-F149-8610-7B6331B8D8BD}" destId="{C9732F13-5C36-0541-82EB-A48F0A4B0661}" srcOrd="8" destOrd="0" presId="urn:microsoft.com/office/officeart/2005/8/layout/radial1"/>
    <dgm:cxn modelId="{96757CDB-5C1C-D248-87DC-D39A1065D03B}" type="presParOf" srcId="{B05C42B7-9ADA-F149-8610-7B6331B8D8BD}" destId="{91F12B04-717A-5940-A3E1-E1832ADBE189}" srcOrd="9" destOrd="0" presId="urn:microsoft.com/office/officeart/2005/8/layout/radial1"/>
    <dgm:cxn modelId="{18049DE1-18EA-BF4C-9973-539D107673F0}" type="presParOf" srcId="{91F12B04-717A-5940-A3E1-E1832ADBE189}" destId="{F8E5ADB9-4235-E74F-8E7B-E3364BE5E332}" srcOrd="0" destOrd="0" presId="urn:microsoft.com/office/officeart/2005/8/layout/radial1"/>
    <dgm:cxn modelId="{8A83DC5A-E024-0943-8756-A613FA0106F0}" type="presParOf" srcId="{B05C42B7-9ADA-F149-8610-7B6331B8D8BD}" destId="{CEA80B90-B873-7E4F-96FF-A3961732C15D}"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B4832-2538-4349-9582-A5481E2D447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9FB0528B-3EAD-3C4E-B56C-49E87E3B6300}">
      <dgm:prSet phldrT="[Text]"/>
      <dgm:spPr>
        <a:solidFill>
          <a:srgbClr val="013B2C"/>
        </a:solidFill>
        <a:ln w="34925">
          <a:solidFill>
            <a:schemeClr val="accent4">
              <a:lumMod val="60000"/>
              <a:lumOff val="40000"/>
            </a:schemeClr>
          </a:solidFill>
        </a:ln>
        <a:effectLst>
          <a:outerShdw blurRad="40000" dist="23000" dir="5400000" rotWithShape="0">
            <a:srgbClr val="013B2C">
              <a:alpha val="35000"/>
            </a:srgbClr>
          </a:outerShdw>
        </a:effectLst>
      </dgm:spPr>
      <dgm:t>
        <a:bodyPr/>
        <a:lstStyle/>
        <a:p>
          <a:pPr>
            <a:lnSpc>
              <a:spcPts val="3200"/>
            </a:lnSpc>
          </a:pPr>
          <a:r>
            <a:rPr lang="en-US" dirty="0" smtClean="0">
              <a:solidFill>
                <a:schemeClr val="bg1"/>
              </a:solidFill>
              <a:latin typeface="Calibri" charset="0"/>
              <a:ea typeface="Calibri" charset="0"/>
              <a:cs typeface="Calibri" charset="0"/>
            </a:rPr>
            <a:t>Goals of a Teacher Leadership Certificate</a:t>
          </a:r>
          <a:endParaRPr lang="en-US" dirty="0">
            <a:solidFill>
              <a:schemeClr val="bg1"/>
            </a:solidFill>
            <a:latin typeface="Calibri" charset="0"/>
            <a:ea typeface="Calibri" charset="0"/>
            <a:cs typeface="Calibri" charset="0"/>
          </a:endParaRPr>
        </a:p>
      </dgm:t>
    </dgm:pt>
    <dgm:pt modelId="{5712BE20-32B2-BD42-9B84-5F370C1AC880}" type="parTrans" cxnId="{85DAE3F7-E58B-7F45-85BF-D5467A4DF0F4}">
      <dgm:prSet/>
      <dgm:spPr/>
      <dgm:t>
        <a:bodyPr/>
        <a:lstStyle/>
        <a:p>
          <a:endParaRPr lang="en-US">
            <a:latin typeface="Calibri" charset="0"/>
            <a:ea typeface="Calibri" charset="0"/>
            <a:cs typeface="Calibri" charset="0"/>
          </a:endParaRPr>
        </a:p>
      </dgm:t>
    </dgm:pt>
    <dgm:pt modelId="{A65EB790-11D0-244F-937F-331F3BD0CE42}" type="sibTrans" cxnId="{85DAE3F7-E58B-7F45-85BF-D5467A4DF0F4}">
      <dgm:prSet/>
      <dgm:spPr/>
      <dgm:t>
        <a:bodyPr/>
        <a:lstStyle/>
        <a:p>
          <a:endParaRPr lang="en-US">
            <a:latin typeface="Calibri" charset="0"/>
            <a:ea typeface="Calibri" charset="0"/>
            <a:cs typeface="Calibri" charset="0"/>
          </a:endParaRPr>
        </a:p>
      </dgm:t>
    </dgm:pt>
    <dgm:pt modelId="{A61F81B1-C451-E84F-B377-76177CDFCB5C}">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Assume formal and informal leadership roles</a:t>
          </a:r>
          <a:endParaRPr lang="en-US" sz="2000" dirty="0">
            <a:latin typeface="Calibri" charset="0"/>
            <a:ea typeface="Calibri" charset="0"/>
            <a:cs typeface="Calibri" charset="0"/>
          </a:endParaRPr>
        </a:p>
      </dgm:t>
    </dgm:pt>
    <dgm:pt modelId="{036CDABF-DC0A-454B-875B-3A768193D024}" type="parTrans" cxnId="{34159978-0BF9-424A-8A1E-9604E12246AE}">
      <dgm:prSet/>
      <dgm:spPr/>
      <dgm:t>
        <a:bodyPr/>
        <a:lstStyle/>
        <a:p>
          <a:endParaRPr lang="en-US">
            <a:latin typeface="Calibri" charset="0"/>
            <a:ea typeface="Calibri" charset="0"/>
            <a:cs typeface="Calibri" charset="0"/>
          </a:endParaRPr>
        </a:p>
      </dgm:t>
    </dgm:pt>
    <dgm:pt modelId="{5257D2AC-413B-BF4C-9C19-B0CE7F3C5277}" type="sibTrans" cxnId="{34159978-0BF9-424A-8A1E-9604E12246AE}">
      <dgm:prSet/>
      <dgm:spPr/>
      <dgm:t>
        <a:bodyPr/>
        <a:lstStyle/>
        <a:p>
          <a:endParaRPr lang="en-US">
            <a:latin typeface="Calibri" charset="0"/>
            <a:ea typeface="Calibri" charset="0"/>
            <a:cs typeface="Calibri" charset="0"/>
          </a:endParaRPr>
        </a:p>
      </dgm:t>
    </dgm:pt>
    <dgm:pt modelId="{12932B67-4FBD-984B-B96B-8ED7CD04600F}">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Engage in and lead teacher research</a:t>
          </a:r>
          <a:endParaRPr lang="en-US" sz="2000" dirty="0">
            <a:latin typeface="Calibri" charset="0"/>
            <a:ea typeface="Calibri" charset="0"/>
            <a:cs typeface="Calibri" charset="0"/>
          </a:endParaRPr>
        </a:p>
      </dgm:t>
    </dgm:pt>
    <dgm:pt modelId="{092B8837-6937-6547-A343-9CFB27F8A7F7}" type="parTrans" cxnId="{E6512E5A-CA49-BB44-90E3-0C257C52A8DD}">
      <dgm:prSet/>
      <dgm:spPr/>
      <dgm:t>
        <a:bodyPr/>
        <a:lstStyle/>
        <a:p>
          <a:endParaRPr lang="en-US">
            <a:latin typeface="Calibri" charset="0"/>
            <a:ea typeface="Calibri" charset="0"/>
            <a:cs typeface="Calibri" charset="0"/>
          </a:endParaRPr>
        </a:p>
      </dgm:t>
    </dgm:pt>
    <dgm:pt modelId="{D8D802F7-4E3C-FC45-99BC-0E6C21117188}" type="sibTrans" cxnId="{E6512E5A-CA49-BB44-90E3-0C257C52A8DD}">
      <dgm:prSet/>
      <dgm:spPr/>
      <dgm:t>
        <a:bodyPr/>
        <a:lstStyle/>
        <a:p>
          <a:endParaRPr lang="en-US">
            <a:latin typeface="Calibri" charset="0"/>
            <a:ea typeface="Calibri" charset="0"/>
            <a:cs typeface="Calibri" charset="0"/>
          </a:endParaRPr>
        </a:p>
      </dgm:t>
    </dgm:pt>
    <dgm:pt modelId="{80937C15-612E-094A-9722-C20C0AC491BF}">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Work with adult learners through coaching peers and preservice teachers for student learning</a:t>
          </a:r>
          <a:endParaRPr lang="en-US" sz="2000" dirty="0">
            <a:latin typeface="Calibri" charset="0"/>
            <a:ea typeface="Calibri" charset="0"/>
            <a:cs typeface="Calibri" charset="0"/>
          </a:endParaRPr>
        </a:p>
      </dgm:t>
    </dgm:pt>
    <dgm:pt modelId="{3386191E-A213-C941-8BFE-17C842FF1112}" type="parTrans" cxnId="{2DB8170E-0A8A-0C48-9434-1633F78789CA}">
      <dgm:prSet/>
      <dgm:spPr/>
      <dgm:t>
        <a:bodyPr/>
        <a:lstStyle/>
        <a:p>
          <a:endParaRPr lang="en-US">
            <a:latin typeface="Calibri" charset="0"/>
            <a:ea typeface="Calibri" charset="0"/>
            <a:cs typeface="Calibri" charset="0"/>
          </a:endParaRPr>
        </a:p>
      </dgm:t>
    </dgm:pt>
    <dgm:pt modelId="{278F5475-4E6F-B84B-A7B7-CBBF82319378}" type="sibTrans" cxnId="{2DB8170E-0A8A-0C48-9434-1633F78789CA}">
      <dgm:prSet/>
      <dgm:spPr/>
      <dgm:t>
        <a:bodyPr/>
        <a:lstStyle/>
        <a:p>
          <a:endParaRPr lang="en-US">
            <a:latin typeface="Calibri" charset="0"/>
            <a:ea typeface="Calibri" charset="0"/>
            <a:cs typeface="Calibri" charset="0"/>
          </a:endParaRPr>
        </a:p>
      </dgm:t>
    </dgm:pt>
    <dgm:pt modelId="{BC596E0E-77C4-194F-8631-3CA4736545FF}">
      <dgm:prSet phldrT="[Text]" custT="1"/>
      <dgm:spPr>
        <a:gradFill rotWithShape="0">
          <a:gsLst>
            <a:gs pos="0">
              <a:srgbClr val="005A41"/>
            </a:gs>
            <a:gs pos="100000">
              <a:srgbClr val="008765"/>
            </a:gs>
          </a:gsLst>
        </a:gradFill>
      </dgm:spPr>
      <dgm:t>
        <a:bodyPr/>
        <a:lstStyle/>
        <a:p>
          <a:pPr>
            <a:lnSpc>
              <a:spcPts val="2400"/>
            </a:lnSpc>
          </a:pPr>
          <a:r>
            <a:rPr lang="en-US" sz="2000" dirty="0" smtClean="0">
              <a:latin typeface="Calibri" charset="0"/>
              <a:ea typeface="Calibri" charset="0"/>
              <a:cs typeface="Calibri" charset="0"/>
            </a:rPr>
            <a:t>Facilitate high quality, job-embedded, school-based professional development</a:t>
          </a:r>
          <a:endParaRPr lang="en-US" sz="2000" dirty="0">
            <a:latin typeface="Calibri" charset="0"/>
            <a:ea typeface="Calibri" charset="0"/>
            <a:cs typeface="Calibri" charset="0"/>
          </a:endParaRPr>
        </a:p>
      </dgm:t>
    </dgm:pt>
    <dgm:pt modelId="{8885AFA1-7FE8-DE43-AFEF-C2258252C70A}" type="parTrans" cxnId="{DC5BF7FF-3D42-924F-B2E3-5ACFFA63097A}">
      <dgm:prSet/>
      <dgm:spPr/>
      <dgm:t>
        <a:bodyPr/>
        <a:lstStyle/>
        <a:p>
          <a:endParaRPr lang="en-US">
            <a:latin typeface="Calibri" charset="0"/>
            <a:ea typeface="Calibri" charset="0"/>
            <a:cs typeface="Calibri" charset="0"/>
          </a:endParaRPr>
        </a:p>
      </dgm:t>
    </dgm:pt>
    <dgm:pt modelId="{CD0986EC-4FB3-0340-93F3-82ABD41A68F4}" type="sibTrans" cxnId="{DC5BF7FF-3D42-924F-B2E3-5ACFFA63097A}">
      <dgm:prSet/>
      <dgm:spPr/>
      <dgm:t>
        <a:bodyPr/>
        <a:lstStyle/>
        <a:p>
          <a:endParaRPr lang="en-US">
            <a:latin typeface="Calibri" charset="0"/>
            <a:ea typeface="Calibri" charset="0"/>
            <a:cs typeface="Calibri" charset="0"/>
          </a:endParaRPr>
        </a:p>
      </dgm:t>
    </dgm:pt>
    <dgm:pt modelId="{100D9CA8-986B-1841-8771-E0A16CD83876}" type="pres">
      <dgm:prSet presAssocID="{AD2B4832-2538-4349-9582-A5481E2D4477}" presName="diagram" presStyleCnt="0">
        <dgm:presLayoutVars>
          <dgm:chMax val="1"/>
          <dgm:dir/>
          <dgm:animLvl val="ctr"/>
          <dgm:resizeHandles val="exact"/>
        </dgm:presLayoutVars>
      </dgm:prSet>
      <dgm:spPr/>
      <dgm:t>
        <a:bodyPr/>
        <a:lstStyle/>
        <a:p>
          <a:endParaRPr lang="en-US"/>
        </a:p>
      </dgm:t>
    </dgm:pt>
    <dgm:pt modelId="{8430311F-0D1E-B740-9E53-7DBB84D9B4A2}" type="pres">
      <dgm:prSet presAssocID="{AD2B4832-2538-4349-9582-A5481E2D4477}" presName="matrix" presStyleCnt="0"/>
      <dgm:spPr/>
    </dgm:pt>
    <dgm:pt modelId="{862E76C4-E210-9241-AEF0-901475253AF1}" type="pres">
      <dgm:prSet presAssocID="{AD2B4832-2538-4349-9582-A5481E2D4477}" presName="tile1" presStyleLbl="node1" presStyleIdx="0" presStyleCnt="4"/>
      <dgm:spPr/>
      <dgm:t>
        <a:bodyPr/>
        <a:lstStyle/>
        <a:p>
          <a:endParaRPr lang="en-US"/>
        </a:p>
      </dgm:t>
    </dgm:pt>
    <dgm:pt modelId="{39218C54-2B91-9B4D-8B3E-9CB4B5EE7838}" type="pres">
      <dgm:prSet presAssocID="{AD2B4832-2538-4349-9582-A5481E2D4477}" presName="tile1text" presStyleLbl="node1" presStyleIdx="0" presStyleCnt="4">
        <dgm:presLayoutVars>
          <dgm:chMax val="0"/>
          <dgm:chPref val="0"/>
          <dgm:bulletEnabled val="1"/>
        </dgm:presLayoutVars>
      </dgm:prSet>
      <dgm:spPr/>
      <dgm:t>
        <a:bodyPr/>
        <a:lstStyle/>
        <a:p>
          <a:endParaRPr lang="en-US"/>
        </a:p>
      </dgm:t>
    </dgm:pt>
    <dgm:pt modelId="{927BBFAE-77AB-9443-806C-5AC1854E86EF}" type="pres">
      <dgm:prSet presAssocID="{AD2B4832-2538-4349-9582-A5481E2D4477}" presName="tile2" presStyleLbl="node1" presStyleIdx="1" presStyleCnt="4"/>
      <dgm:spPr/>
      <dgm:t>
        <a:bodyPr/>
        <a:lstStyle/>
        <a:p>
          <a:endParaRPr lang="en-US"/>
        </a:p>
      </dgm:t>
    </dgm:pt>
    <dgm:pt modelId="{696F27A9-ACAB-4440-AE43-E4CFF9C4F2A2}" type="pres">
      <dgm:prSet presAssocID="{AD2B4832-2538-4349-9582-A5481E2D4477}" presName="tile2text" presStyleLbl="node1" presStyleIdx="1" presStyleCnt="4">
        <dgm:presLayoutVars>
          <dgm:chMax val="0"/>
          <dgm:chPref val="0"/>
          <dgm:bulletEnabled val="1"/>
        </dgm:presLayoutVars>
      </dgm:prSet>
      <dgm:spPr/>
      <dgm:t>
        <a:bodyPr/>
        <a:lstStyle/>
        <a:p>
          <a:endParaRPr lang="en-US"/>
        </a:p>
      </dgm:t>
    </dgm:pt>
    <dgm:pt modelId="{6BD69894-F22D-E84C-AEE3-3B8E43895816}" type="pres">
      <dgm:prSet presAssocID="{AD2B4832-2538-4349-9582-A5481E2D4477}" presName="tile3" presStyleLbl="node1" presStyleIdx="2" presStyleCnt="4"/>
      <dgm:spPr/>
      <dgm:t>
        <a:bodyPr/>
        <a:lstStyle/>
        <a:p>
          <a:endParaRPr lang="en-US"/>
        </a:p>
      </dgm:t>
    </dgm:pt>
    <dgm:pt modelId="{637EC132-CBB4-5D49-8763-6C412407BD14}" type="pres">
      <dgm:prSet presAssocID="{AD2B4832-2538-4349-9582-A5481E2D4477}" presName="tile3text" presStyleLbl="node1" presStyleIdx="2" presStyleCnt="4">
        <dgm:presLayoutVars>
          <dgm:chMax val="0"/>
          <dgm:chPref val="0"/>
          <dgm:bulletEnabled val="1"/>
        </dgm:presLayoutVars>
      </dgm:prSet>
      <dgm:spPr/>
      <dgm:t>
        <a:bodyPr/>
        <a:lstStyle/>
        <a:p>
          <a:endParaRPr lang="en-US"/>
        </a:p>
      </dgm:t>
    </dgm:pt>
    <dgm:pt modelId="{F9C614D2-FD87-C845-BD39-705F7DAC569A}" type="pres">
      <dgm:prSet presAssocID="{AD2B4832-2538-4349-9582-A5481E2D4477}" presName="tile4" presStyleLbl="node1" presStyleIdx="3" presStyleCnt="4"/>
      <dgm:spPr/>
      <dgm:t>
        <a:bodyPr/>
        <a:lstStyle/>
        <a:p>
          <a:endParaRPr lang="en-US"/>
        </a:p>
      </dgm:t>
    </dgm:pt>
    <dgm:pt modelId="{6E987B1B-CF6B-F147-AA22-15518E2ADA54}" type="pres">
      <dgm:prSet presAssocID="{AD2B4832-2538-4349-9582-A5481E2D4477}" presName="tile4text" presStyleLbl="node1" presStyleIdx="3" presStyleCnt="4">
        <dgm:presLayoutVars>
          <dgm:chMax val="0"/>
          <dgm:chPref val="0"/>
          <dgm:bulletEnabled val="1"/>
        </dgm:presLayoutVars>
      </dgm:prSet>
      <dgm:spPr/>
      <dgm:t>
        <a:bodyPr/>
        <a:lstStyle/>
        <a:p>
          <a:endParaRPr lang="en-US"/>
        </a:p>
      </dgm:t>
    </dgm:pt>
    <dgm:pt modelId="{29E5038D-B4D6-2844-B130-905BCD2CFEF5}" type="pres">
      <dgm:prSet presAssocID="{AD2B4832-2538-4349-9582-A5481E2D4477}" presName="centerTile" presStyleLbl="fgShp" presStyleIdx="0" presStyleCnt="1" custScaleX="126968" custScaleY="126968">
        <dgm:presLayoutVars>
          <dgm:chMax val="0"/>
          <dgm:chPref val="0"/>
        </dgm:presLayoutVars>
      </dgm:prSet>
      <dgm:spPr/>
      <dgm:t>
        <a:bodyPr/>
        <a:lstStyle/>
        <a:p>
          <a:endParaRPr lang="en-US"/>
        </a:p>
      </dgm:t>
    </dgm:pt>
  </dgm:ptLst>
  <dgm:cxnLst>
    <dgm:cxn modelId="{85DAE3F7-E58B-7F45-85BF-D5467A4DF0F4}" srcId="{AD2B4832-2538-4349-9582-A5481E2D4477}" destId="{9FB0528B-3EAD-3C4E-B56C-49E87E3B6300}" srcOrd="0" destOrd="0" parTransId="{5712BE20-32B2-BD42-9B84-5F370C1AC880}" sibTransId="{A65EB790-11D0-244F-937F-331F3BD0CE42}"/>
    <dgm:cxn modelId="{2FF8C798-0439-4340-88DA-8D1F7FE36EB3}" type="presOf" srcId="{A61F81B1-C451-E84F-B377-76177CDFCB5C}" destId="{862E76C4-E210-9241-AEF0-901475253AF1}" srcOrd="0" destOrd="0" presId="urn:microsoft.com/office/officeart/2005/8/layout/matrix1"/>
    <dgm:cxn modelId="{949A5417-6C91-2444-8065-35C6F3F60766}" type="presOf" srcId="{AD2B4832-2538-4349-9582-A5481E2D4477}" destId="{100D9CA8-986B-1841-8771-E0A16CD83876}" srcOrd="0" destOrd="0" presId="urn:microsoft.com/office/officeart/2005/8/layout/matrix1"/>
    <dgm:cxn modelId="{0ADE0963-5E4A-9846-A529-DA28C2CBCACA}" type="presOf" srcId="{12932B67-4FBD-984B-B96B-8ED7CD04600F}" destId="{927BBFAE-77AB-9443-806C-5AC1854E86EF}" srcOrd="0" destOrd="0" presId="urn:microsoft.com/office/officeart/2005/8/layout/matrix1"/>
    <dgm:cxn modelId="{2DB8170E-0A8A-0C48-9434-1633F78789CA}" srcId="{9FB0528B-3EAD-3C4E-B56C-49E87E3B6300}" destId="{80937C15-612E-094A-9722-C20C0AC491BF}" srcOrd="2" destOrd="0" parTransId="{3386191E-A213-C941-8BFE-17C842FF1112}" sibTransId="{278F5475-4E6F-B84B-A7B7-CBBF82319378}"/>
    <dgm:cxn modelId="{F3195E42-1FA8-D049-A50A-AAF119744755}" type="presOf" srcId="{BC596E0E-77C4-194F-8631-3CA4736545FF}" destId="{F9C614D2-FD87-C845-BD39-705F7DAC569A}" srcOrd="0" destOrd="0" presId="urn:microsoft.com/office/officeart/2005/8/layout/matrix1"/>
    <dgm:cxn modelId="{9DCC7D2F-F5FC-0048-B9D6-15F47F438F69}" type="presOf" srcId="{A61F81B1-C451-E84F-B377-76177CDFCB5C}" destId="{39218C54-2B91-9B4D-8B3E-9CB4B5EE7838}" srcOrd="1" destOrd="0" presId="urn:microsoft.com/office/officeart/2005/8/layout/matrix1"/>
    <dgm:cxn modelId="{A600F558-7893-F040-A9CB-8E2C77826AC6}" type="presOf" srcId="{9FB0528B-3EAD-3C4E-B56C-49E87E3B6300}" destId="{29E5038D-B4D6-2844-B130-905BCD2CFEF5}" srcOrd="0" destOrd="0" presId="urn:microsoft.com/office/officeart/2005/8/layout/matrix1"/>
    <dgm:cxn modelId="{DC5BF7FF-3D42-924F-B2E3-5ACFFA63097A}" srcId="{9FB0528B-3EAD-3C4E-B56C-49E87E3B6300}" destId="{BC596E0E-77C4-194F-8631-3CA4736545FF}" srcOrd="3" destOrd="0" parTransId="{8885AFA1-7FE8-DE43-AFEF-C2258252C70A}" sibTransId="{CD0986EC-4FB3-0340-93F3-82ABD41A68F4}"/>
    <dgm:cxn modelId="{4CE7935E-7181-D346-9550-E76D0432A05A}" type="presOf" srcId="{80937C15-612E-094A-9722-C20C0AC491BF}" destId="{6BD69894-F22D-E84C-AEE3-3B8E43895816}" srcOrd="0" destOrd="0" presId="urn:microsoft.com/office/officeart/2005/8/layout/matrix1"/>
    <dgm:cxn modelId="{E6512E5A-CA49-BB44-90E3-0C257C52A8DD}" srcId="{9FB0528B-3EAD-3C4E-B56C-49E87E3B6300}" destId="{12932B67-4FBD-984B-B96B-8ED7CD04600F}" srcOrd="1" destOrd="0" parTransId="{092B8837-6937-6547-A343-9CFB27F8A7F7}" sibTransId="{D8D802F7-4E3C-FC45-99BC-0E6C21117188}"/>
    <dgm:cxn modelId="{97E614E1-ED14-A044-AC6E-6A4C2D118533}" type="presOf" srcId="{12932B67-4FBD-984B-B96B-8ED7CD04600F}" destId="{696F27A9-ACAB-4440-AE43-E4CFF9C4F2A2}" srcOrd="1" destOrd="0" presId="urn:microsoft.com/office/officeart/2005/8/layout/matrix1"/>
    <dgm:cxn modelId="{34159978-0BF9-424A-8A1E-9604E12246AE}" srcId="{9FB0528B-3EAD-3C4E-B56C-49E87E3B6300}" destId="{A61F81B1-C451-E84F-B377-76177CDFCB5C}" srcOrd="0" destOrd="0" parTransId="{036CDABF-DC0A-454B-875B-3A768193D024}" sibTransId="{5257D2AC-413B-BF4C-9C19-B0CE7F3C5277}"/>
    <dgm:cxn modelId="{E1631D9B-B011-4D4C-8C3B-059EE7ED1ED3}" type="presOf" srcId="{80937C15-612E-094A-9722-C20C0AC491BF}" destId="{637EC132-CBB4-5D49-8763-6C412407BD14}" srcOrd="1" destOrd="0" presId="urn:microsoft.com/office/officeart/2005/8/layout/matrix1"/>
    <dgm:cxn modelId="{D4A0A9AD-0E0F-7F47-B692-70C0460BDA2A}" type="presOf" srcId="{BC596E0E-77C4-194F-8631-3CA4736545FF}" destId="{6E987B1B-CF6B-F147-AA22-15518E2ADA54}" srcOrd="1" destOrd="0" presId="urn:microsoft.com/office/officeart/2005/8/layout/matrix1"/>
    <dgm:cxn modelId="{3E76066A-A614-FF4F-851F-4B0888ED401A}" type="presParOf" srcId="{100D9CA8-986B-1841-8771-E0A16CD83876}" destId="{8430311F-0D1E-B740-9E53-7DBB84D9B4A2}" srcOrd="0" destOrd="0" presId="urn:microsoft.com/office/officeart/2005/8/layout/matrix1"/>
    <dgm:cxn modelId="{31BC36D6-93FF-714D-ABFA-8827C989392B}" type="presParOf" srcId="{8430311F-0D1E-B740-9E53-7DBB84D9B4A2}" destId="{862E76C4-E210-9241-AEF0-901475253AF1}" srcOrd="0" destOrd="0" presId="urn:microsoft.com/office/officeart/2005/8/layout/matrix1"/>
    <dgm:cxn modelId="{19B050FD-6B91-E449-ADB9-B2D0EBEFAFAC}" type="presParOf" srcId="{8430311F-0D1E-B740-9E53-7DBB84D9B4A2}" destId="{39218C54-2B91-9B4D-8B3E-9CB4B5EE7838}" srcOrd="1" destOrd="0" presId="urn:microsoft.com/office/officeart/2005/8/layout/matrix1"/>
    <dgm:cxn modelId="{E9D994CC-BD82-C245-BB70-586071171572}" type="presParOf" srcId="{8430311F-0D1E-B740-9E53-7DBB84D9B4A2}" destId="{927BBFAE-77AB-9443-806C-5AC1854E86EF}" srcOrd="2" destOrd="0" presId="urn:microsoft.com/office/officeart/2005/8/layout/matrix1"/>
    <dgm:cxn modelId="{121EE959-82FE-084F-90A7-413002717823}" type="presParOf" srcId="{8430311F-0D1E-B740-9E53-7DBB84D9B4A2}" destId="{696F27A9-ACAB-4440-AE43-E4CFF9C4F2A2}" srcOrd="3" destOrd="0" presId="urn:microsoft.com/office/officeart/2005/8/layout/matrix1"/>
    <dgm:cxn modelId="{238D4E41-3FB5-7B47-929D-BDC32AC769E8}" type="presParOf" srcId="{8430311F-0D1E-B740-9E53-7DBB84D9B4A2}" destId="{6BD69894-F22D-E84C-AEE3-3B8E43895816}" srcOrd="4" destOrd="0" presId="urn:microsoft.com/office/officeart/2005/8/layout/matrix1"/>
    <dgm:cxn modelId="{6B0A9C57-86DF-B849-A56B-556DF5E6DCBF}" type="presParOf" srcId="{8430311F-0D1E-B740-9E53-7DBB84D9B4A2}" destId="{637EC132-CBB4-5D49-8763-6C412407BD14}" srcOrd="5" destOrd="0" presId="urn:microsoft.com/office/officeart/2005/8/layout/matrix1"/>
    <dgm:cxn modelId="{7A3859DF-2C2E-2340-8DB9-DD65E8EE4FAF}" type="presParOf" srcId="{8430311F-0D1E-B740-9E53-7DBB84D9B4A2}" destId="{F9C614D2-FD87-C845-BD39-705F7DAC569A}" srcOrd="6" destOrd="0" presId="urn:microsoft.com/office/officeart/2005/8/layout/matrix1"/>
    <dgm:cxn modelId="{56150777-23FC-3D4E-84A1-1C43E414F187}" type="presParOf" srcId="{8430311F-0D1E-B740-9E53-7DBB84D9B4A2}" destId="{6E987B1B-CF6B-F147-AA22-15518E2ADA54}" srcOrd="7" destOrd="0" presId="urn:microsoft.com/office/officeart/2005/8/layout/matrix1"/>
    <dgm:cxn modelId="{99AF9ABD-4276-BE4B-A066-211C38AFA2A4}" type="presParOf" srcId="{100D9CA8-986B-1841-8771-E0A16CD83876}" destId="{29E5038D-B4D6-2844-B130-905BCD2CFEF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28258-86B0-3746-B4EC-F3A0FF54A7CD}">
      <dsp:nvSpPr>
        <dsp:cNvPr id="0" name=""/>
        <dsp:cNvSpPr/>
      </dsp:nvSpPr>
      <dsp:spPr>
        <a:xfrm>
          <a:off x="2659065" y="1712612"/>
          <a:ext cx="2089996" cy="2089996"/>
        </a:xfrm>
        <a:prstGeom prst="ellipse">
          <a:avLst/>
        </a:prstGeom>
        <a:solidFill>
          <a:srgbClr val="013B2C"/>
        </a:solidFill>
        <a:ln w="381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charset="0"/>
              <a:ea typeface="Calibri" charset="0"/>
              <a:cs typeface="Calibri" charset="0"/>
            </a:rPr>
            <a:t>Collaborating Teacher/</a:t>
          </a:r>
          <a:br>
            <a:rPr lang="en-US" sz="1600" b="1" kern="1200" dirty="0" smtClean="0">
              <a:latin typeface="Calibri" charset="0"/>
              <a:ea typeface="Calibri" charset="0"/>
              <a:cs typeface="Calibri" charset="0"/>
            </a:rPr>
          </a:br>
          <a:r>
            <a:rPr lang="en-US" sz="1600" b="1" kern="1200" dirty="0" smtClean="0">
              <a:latin typeface="Calibri" charset="0"/>
              <a:ea typeface="Calibri" charset="0"/>
              <a:cs typeface="Calibri" charset="0"/>
            </a:rPr>
            <a:t>Teacher Leader Qualifications</a:t>
          </a:r>
          <a:endParaRPr lang="en-US" sz="1600" b="1" kern="1200" dirty="0">
            <a:latin typeface="Calibri" charset="0"/>
            <a:ea typeface="Calibri" charset="0"/>
            <a:cs typeface="Calibri" charset="0"/>
          </a:endParaRPr>
        </a:p>
      </dsp:txBody>
      <dsp:txXfrm>
        <a:off x="2965138" y="2018685"/>
        <a:ext cx="1477850" cy="1477850"/>
      </dsp:txXfrm>
    </dsp:sp>
    <dsp:sp modelId="{49454623-B5AD-B64F-8DD1-6DBFA2C3D6E2}">
      <dsp:nvSpPr>
        <dsp:cNvPr id="0" name=""/>
        <dsp:cNvSpPr/>
      </dsp:nvSpPr>
      <dsp:spPr>
        <a:xfrm rot="16200000">
          <a:off x="3644935" y="1635040"/>
          <a:ext cx="118256" cy="36887"/>
        </a:xfrm>
        <a:custGeom>
          <a:avLst/>
          <a:gdLst/>
          <a:ahLst/>
          <a:cxnLst/>
          <a:rect l="0" t="0" r="0" b="0"/>
          <a:pathLst>
            <a:path>
              <a:moveTo>
                <a:pt x="0" y="18443"/>
              </a:moveTo>
              <a:lnTo>
                <a:pt x="118256"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a:off x="3701107" y="1650527"/>
        <a:ext cx="5912" cy="5912"/>
      </dsp:txXfrm>
    </dsp:sp>
    <dsp:sp modelId="{1AC18D2C-FF2F-D74D-85CA-A96F9514E9F8}">
      <dsp:nvSpPr>
        <dsp:cNvPr id="0" name=""/>
        <dsp:cNvSpPr/>
      </dsp:nvSpPr>
      <dsp:spPr>
        <a:xfrm>
          <a:off x="2890156" y="-33457"/>
          <a:ext cx="1627813" cy="1627813"/>
        </a:xfrm>
        <a:prstGeom prst="ellipse">
          <a:avLst/>
        </a:prstGeom>
        <a:solidFill>
          <a:srgbClr val="008765">
            <a:alpha val="9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effectLst/>
              <a:latin typeface="Calibri" charset="0"/>
              <a:ea typeface="Calibri" charset="0"/>
              <a:cs typeface="Calibri" charset="0"/>
            </a:rPr>
            <a:t>3 Years of Teaching Experience</a:t>
          </a:r>
          <a:endParaRPr lang="en-US" sz="1200" b="1" kern="1200" dirty="0">
            <a:effectLst/>
            <a:latin typeface="Calibri" charset="0"/>
            <a:ea typeface="Calibri" charset="0"/>
            <a:cs typeface="Calibri" charset="0"/>
          </a:endParaRPr>
        </a:p>
      </dsp:txBody>
      <dsp:txXfrm>
        <a:off x="3128544" y="204931"/>
        <a:ext cx="1151037" cy="1151037"/>
      </dsp:txXfrm>
    </dsp:sp>
    <dsp:sp modelId="{C636BD70-B877-2E4C-816A-48FFF7020AD3}">
      <dsp:nvSpPr>
        <dsp:cNvPr id="0" name=""/>
        <dsp:cNvSpPr/>
      </dsp:nvSpPr>
      <dsp:spPr>
        <a:xfrm rot="20561926">
          <a:off x="4697355" y="2399306"/>
          <a:ext cx="195583" cy="36887"/>
        </a:xfrm>
        <a:custGeom>
          <a:avLst/>
          <a:gdLst/>
          <a:ahLst/>
          <a:cxnLst/>
          <a:rect l="0" t="0" r="0" b="0"/>
          <a:pathLst>
            <a:path>
              <a:moveTo>
                <a:pt x="0" y="18443"/>
              </a:moveTo>
              <a:lnTo>
                <a:pt x="195583"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a:off x="4790257" y="2412860"/>
        <a:ext cx="9779" cy="9779"/>
      </dsp:txXfrm>
    </dsp:sp>
    <dsp:sp modelId="{7E0AEC0F-14F4-2849-8B9F-3271D3D08821}">
      <dsp:nvSpPr>
        <dsp:cNvPr id="0" name=""/>
        <dsp:cNvSpPr/>
      </dsp:nvSpPr>
      <dsp:spPr>
        <a:xfrm>
          <a:off x="4851688" y="1332708"/>
          <a:ext cx="1627813" cy="1627813"/>
        </a:xfrm>
        <a:prstGeom prst="ellipse">
          <a:avLst/>
        </a:prstGeom>
        <a:solidFill>
          <a:srgbClr val="008765">
            <a:alpha val="6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smtClean="0">
              <a:solidFill>
                <a:schemeClr val="bg1"/>
              </a:solidFill>
              <a:effectLst/>
              <a:latin typeface="Calibri" charset="0"/>
              <a:ea typeface="Calibri" charset="0"/>
              <a:cs typeface="Calibri" charset="0"/>
            </a:rPr>
            <a:t>Highly Effective Teacher Rating (HCPS EET Rubric) </a:t>
          </a:r>
          <a:endParaRPr lang="en-US" sz="1200" b="1" kern="1200" dirty="0">
            <a:solidFill>
              <a:schemeClr val="bg1"/>
            </a:solidFill>
            <a:effectLst/>
            <a:latin typeface="Calibri" charset="0"/>
            <a:ea typeface="Calibri" charset="0"/>
            <a:cs typeface="Calibri" charset="0"/>
          </a:endParaRPr>
        </a:p>
      </dsp:txBody>
      <dsp:txXfrm>
        <a:off x="5090076" y="1571096"/>
        <a:ext cx="1151037" cy="1151037"/>
      </dsp:txXfrm>
    </dsp:sp>
    <dsp:sp modelId="{BCDAE253-D2D1-1E42-801B-BD0D6E11D917}">
      <dsp:nvSpPr>
        <dsp:cNvPr id="0" name=""/>
        <dsp:cNvSpPr/>
      </dsp:nvSpPr>
      <dsp:spPr>
        <a:xfrm rot="3128602">
          <a:off x="4313107" y="3630174"/>
          <a:ext cx="167007" cy="36887"/>
        </a:xfrm>
        <a:custGeom>
          <a:avLst/>
          <a:gdLst/>
          <a:ahLst/>
          <a:cxnLst/>
          <a:rect l="0" t="0" r="0" b="0"/>
          <a:pathLst>
            <a:path>
              <a:moveTo>
                <a:pt x="0" y="18443"/>
              </a:moveTo>
              <a:lnTo>
                <a:pt x="167007"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a:off x="4392436" y="3644443"/>
        <a:ext cx="8350" cy="8350"/>
      </dsp:txXfrm>
    </dsp:sp>
    <dsp:sp modelId="{F69D1492-32D5-2C49-B74F-075D829B1F86}">
      <dsp:nvSpPr>
        <dsp:cNvPr id="0" name=""/>
        <dsp:cNvSpPr/>
      </dsp:nvSpPr>
      <dsp:spPr>
        <a:xfrm>
          <a:off x="4133434" y="3543261"/>
          <a:ext cx="1627813" cy="1627813"/>
        </a:xfrm>
        <a:prstGeom prst="ellipse">
          <a:avLst/>
        </a:prstGeom>
        <a:solidFill>
          <a:srgbClr val="008765">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solidFill>
                <a:schemeClr val="bg1"/>
              </a:solidFill>
              <a:effectLst/>
              <a:latin typeface="Calibri" charset="0"/>
              <a:ea typeface="Calibri" charset="0"/>
              <a:cs typeface="Calibri" charset="0"/>
            </a:rPr>
            <a:t>Collaborative Teacher Voucher</a:t>
          </a:r>
          <a:endParaRPr lang="en-US" sz="1200" b="1" kern="1200" dirty="0">
            <a:solidFill>
              <a:schemeClr val="bg1"/>
            </a:solidFill>
            <a:effectLst/>
            <a:latin typeface="Calibri" charset="0"/>
            <a:ea typeface="Calibri" charset="0"/>
            <a:cs typeface="Calibri" charset="0"/>
          </a:endParaRPr>
        </a:p>
      </dsp:txBody>
      <dsp:txXfrm>
        <a:off x="4371822" y="3781649"/>
        <a:ext cx="1151037" cy="1151037"/>
      </dsp:txXfrm>
    </dsp:sp>
    <dsp:sp modelId="{C3E3C533-23AE-EA44-A474-0A47723C1193}">
      <dsp:nvSpPr>
        <dsp:cNvPr id="0" name=""/>
        <dsp:cNvSpPr/>
      </dsp:nvSpPr>
      <dsp:spPr>
        <a:xfrm rot="7671398">
          <a:off x="2928011" y="3630174"/>
          <a:ext cx="167007" cy="36887"/>
        </a:xfrm>
        <a:custGeom>
          <a:avLst/>
          <a:gdLst/>
          <a:ahLst/>
          <a:cxnLst/>
          <a:rect l="0" t="0" r="0" b="0"/>
          <a:pathLst>
            <a:path>
              <a:moveTo>
                <a:pt x="0" y="18443"/>
              </a:moveTo>
              <a:lnTo>
                <a:pt x="167007"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rot="10800000">
        <a:off x="3007340" y="3644443"/>
        <a:ext cx="8350" cy="8350"/>
      </dsp:txXfrm>
    </dsp:sp>
    <dsp:sp modelId="{C9732F13-5C36-0541-82EB-A48F0A4B0661}">
      <dsp:nvSpPr>
        <dsp:cNvPr id="0" name=""/>
        <dsp:cNvSpPr/>
      </dsp:nvSpPr>
      <dsp:spPr>
        <a:xfrm>
          <a:off x="1646879" y="3543261"/>
          <a:ext cx="1627813" cy="1627813"/>
        </a:xfrm>
        <a:prstGeom prst="ellipse">
          <a:avLst/>
        </a:prstGeom>
        <a:solidFill>
          <a:srgbClr val="008765">
            <a:alpha val="2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solidFill>
                <a:srgbClr val="013B2C"/>
              </a:solidFill>
              <a:effectLst/>
              <a:latin typeface="Calibri" charset="0"/>
              <a:ea typeface="Calibri" charset="0"/>
              <a:cs typeface="Calibri" charset="0"/>
            </a:rPr>
            <a:t>Principal Recommendation</a:t>
          </a:r>
          <a:endParaRPr lang="en-US" sz="1200" b="1" kern="1200" dirty="0">
            <a:solidFill>
              <a:srgbClr val="013B2C"/>
            </a:solidFill>
            <a:effectLst/>
            <a:latin typeface="Calibri" charset="0"/>
            <a:ea typeface="Calibri" charset="0"/>
            <a:cs typeface="Calibri" charset="0"/>
          </a:endParaRPr>
        </a:p>
      </dsp:txBody>
      <dsp:txXfrm>
        <a:off x="1885267" y="3781649"/>
        <a:ext cx="1151037" cy="1151037"/>
      </dsp:txXfrm>
    </dsp:sp>
    <dsp:sp modelId="{91F12B04-717A-5940-A3E1-E1832ADBE189}">
      <dsp:nvSpPr>
        <dsp:cNvPr id="0" name=""/>
        <dsp:cNvSpPr/>
      </dsp:nvSpPr>
      <dsp:spPr>
        <a:xfrm rot="11838074">
          <a:off x="2515188" y="2399306"/>
          <a:ext cx="195583" cy="36887"/>
        </a:xfrm>
        <a:custGeom>
          <a:avLst/>
          <a:gdLst/>
          <a:ahLst/>
          <a:cxnLst/>
          <a:rect l="0" t="0" r="0" b="0"/>
          <a:pathLst>
            <a:path>
              <a:moveTo>
                <a:pt x="0" y="18443"/>
              </a:moveTo>
              <a:lnTo>
                <a:pt x="195583" y="18443"/>
              </a:lnTo>
            </a:path>
          </a:pathLst>
        </a:custGeom>
        <a:noFill/>
        <a:ln w="38100" cap="flat" cmpd="sng" algn="ctr">
          <a:solidFill>
            <a:srgbClr val="005A4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charset="0"/>
            <a:ea typeface="Calibri" charset="0"/>
            <a:cs typeface="Calibri" charset="0"/>
          </a:endParaRPr>
        </a:p>
      </dsp:txBody>
      <dsp:txXfrm rot="10800000">
        <a:off x="2608090" y="2412860"/>
        <a:ext cx="9779" cy="9779"/>
      </dsp:txXfrm>
    </dsp:sp>
    <dsp:sp modelId="{CEA80B90-B873-7E4F-96FF-A3961732C15D}">
      <dsp:nvSpPr>
        <dsp:cNvPr id="0" name=""/>
        <dsp:cNvSpPr/>
      </dsp:nvSpPr>
      <dsp:spPr>
        <a:xfrm>
          <a:off x="928625" y="1332708"/>
          <a:ext cx="1627813" cy="1627813"/>
        </a:xfrm>
        <a:prstGeom prst="ellipse">
          <a:avLst/>
        </a:prstGeom>
        <a:solidFill>
          <a:srgbClr val="008765">
            <a:alpha val="1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b="1" kern="1200" dirty="0" smtClean="0">
              <a:solidFill>
                <a:srgbClr val="013B2C"/>
              </a:solidFill>
              <a:effectLst/>
              <a:latin typeface="Calibri" charset="0"/>
              <a:ea typeface="Calibri" charset="0"/>
              <a:cs typeface="Calibri" charset="0"/>
            </a:rPr>
            <a:t>Desire to Earn Teacher Leadership Certificate</a:t>
          </a:r>
          <a:endParaRPr lang="en-US" sz="1200" b="1" kern="1200" dirty="0">
            <a:solidFill>
              <a:srgbClr val="013B2C"/>
            </a:solidFill>
            <a:effectLst/>
            <a:latin typeface="Calibri" charset="0"/>
            <a:ea typeface="Calibri" charset="0"/>
            <a:cs typeface="Calibri" charset="0"/>
          </a:endParaRPr>
        </a:p>
      </dsp:txBody>
      <dsp:txXfrm>
        <a:off x="1167013" y="1571096"/>
        <a:ext cx="1151037" cy="115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E76C4-E210-9241-AEF0-901475253AF1}">
      <dsp:nvSpPr>
        <dsp:cNvPr id="0" name=""/>
        <dsp:cNvSpPr/>
      </dsp:nvSpPr>
      <dsp:spPr>
        <a:xfrm rot="16200000">
          <a:off x="603869" y="-603869"/>
          <a:ext cx="2451719" cy="3659458"/>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Assume formal and informal leadership roles</a:t>
          </a:r>
          <a:endParaRPr lang="en-US" sz="2000" kern="1200" dirty="0">
            <a:latin typeface="Calibri" charset="0"/>
            <a:ea typeface="Calibri" charset="0"/>
            <a:cs typeface="Calibri" charset="0"/>
          </a:endParaRPr>
        </a:p>
      </dsp:txBody>
      <dsp:txXfrm rot="5400000">
        <a:off x="0" y="0"/>
        <a:ext cx="3659458" cy="1838789"/>
      </dsp:txXfrm>
    </dsp:sp>
    <dsp:sp modelId="{927BBFAE-77AB-9443-806C-5AC1854E86EF}">
      <dsp:nvSpPr>
        <dsp:cNvPr id="0" name=""/>
        <dsp:cNvSpPr/>
      </dsp:nvSpPr>
      <dsp:spPr>
        <a:xfrm>
          <a:off x="3659458" y="0"/>
          <a:ext cx="3659458" cy="2451719"/>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Engage in and lead teacher research</a:t>
          </a:r>
          <a:endParaRPr lang="en-US" sz="2000" kern="1200" dirty="0">
            <a:latin typeface="Calibri" charset="0"/>
            <a:ea typeface="Calibri" charset="0"/>
            <a:cs typeface="Calibri" charset="0"/>
          </a:endParaRPr>
        </a:p>
      </dsp:txBody>
      <dsp:txXfrm>
        <a:off x="3659458" y="0"/>
        <a:ext cx="3659458" cy="1838789"/>
      </dsp:txXfrm>
    </dsp:sp>
    <dsp:sp modelId="{6BD69894-F22D-E84C-AEE3-3B8E43895816}">
      <dsp:nvSpPr>
        <dsp:cNvPr id="0" name=""/>
        <dsp:cNvSpPr/>
      </dsp:nvSpPr>
      <dsp:spPr>
        <a:xfrm rot="10800000">
          <a:off x="0" y="2451719"/>
          <a:ext cx="3659458" cy="2451719"/>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Work with adult learners through coaching peers and preservice teachers for student learning</a:t>
          </a:r>
          <a:endParaRPr lang="en-US" sz="2000" kern="1200" dirty="0">
            <a:latin typeface="Calibri" charset="0"/>
            <a:ea typeface="Calibri" charset="0"/>
            <a:cs typeface="Calibri" charset="0"/>
          </a:endParaRPr>
        </a:p>
      </dsp:txBody>
      <dsp:txXfrm rot="10800000">
        <a:off x="0" y="3064649"/>
        <a:ext cx="3659458" cy="1838789"/>
      </dsp:txXfrm>
    </dsp:sp>
    <dsp:sp modelId="{F9C614D2-FD87-C845-BD39-705F7DAC569A}">
      <dsp:nvSpPr>
        <dsp:cNvPr id="0" name=""/>
        <dsp:cNvSpPr/>
      </dsp:nvSpPr>
      <dsp:spPr>
        <a:xfrm rot="5400000">
          <a:off x="4263328" y="1847849"/>
          <a:ext cx="2451719" cy="3659458"/>
        </a:xfrm>
        <a:prstGeom prst="round1Rect">
          <a:avLst/>
        </a:prstGeom>
        <a:gradFill rotWithShape="0">
          <a:gsLst>
            <a:gs pos="0">
              <a:srgbClr val="005A41"/>
            </a:gs>
            <a:gs pos="100000">
              <a:srgbClr val="00876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2400"/>
            </a:lnSpc>
            <a:spcBef>
              <a:spcPct val="0"/>
            </a:spcBef>
            <a:spcAft>
              <a:spcPct val="35000"/>
            </a:spcAft>
          </a:pPr>
          <a:r>
            <a:rPr lang="en-US" sz="2000" kern="1200" dirty="0" smtClean="0">
              <a:latin typeface="Calibri" charset="0"/>
              <a:ea typeface="Calibri" charset="0"/>
              <a:cs typeface="Calibri" charset="0"/>
            </a:rPr>
            <a:t>Facilitate high quality, job-embedded, school-based professional development</a:t>
          </a:r>
          <a:endParaRPr lang="en-US" sz="2000" kern="1200" dirty="0">
            <a:latin typeface="Calibri" charset="0"/>
            <a:ea typeface="Calibri" charset="0"/>
            <a:cs typeface="Calibri" charset="0"/>
          </a:endParaRPr>
        </a:p>
      </dsp:txBody>
      <dsp:txXfrm rot="-5400000">
        <a:off x="3659458" y="3064648"/>
        <a:ext cx="3659458" cy="1838789"/>
      </dsp:txXfrm>
    </dsp:sp>
    <dsp:sp modelId="{29E5038D-B4D6-2844-B130-905BCD2CFEF5}">
      <dsp:nvSpPr>
        <dsp:cNvPr id="0" name=""/>
        <dsp:cNvSpPr/>
      </dsp:nvSpPr>
      <dsp:spPr>
        <a:xfrm>
          <a:off x="2265556" y="1673494"/>
          <a:ext cx="2787804" cy="1556449"/>
        </a:xfrm>
        <a:prstGeom prst="roundRect">
          <a:avLst/>
        </a:prstGeom>
        <a:solidFill>
          <a:srgbClr val="013B2C"/>
        </a:solidFill>
        <a:ln w="34925">
          <a:solidFill>
            <a:schemeClr val="accent4">
              <a:lumMod val="60000"/>
              <a:lumOff val="40000"/>
            </a:schemeClr>
          </a:solidFill>
        </a:ln>
        <a:effectLst>
          <a:outerShdw blurRad="40000" dist="23000" dir="5400000" rotWithShape="0">
            <a:srgbClr val="013B2C">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ct val="35000"/>
            </a:spcAft>
          </a:pPr>
          <a:r>
            <a:rPr lang="en-US" sz="2400" kern="1200" dirty="0" smtClean="0">
              <a:solidFill>
                <a:schemeClr val="bg1"/>
              </a:solidFill>
              <a:latin typeface="Calibri" charset="0"/>
              <a:ea typeface="Calibri" charset="0"/>
              <a:cs typeface="Calibri" charset="0"/>
            </a:rPr>
            <a:t>Goals of a Teacher Leadership Certificate</a:t>
          </a:r>
          <a:endParaRPr lang="en-US" sz="2400" kern="1200" dirty="0">
            <a:solidFill>
              <a:schemeClr val="bg1"/>
            </a:solidFill>
            <a:latin typeface="Calibri" charset="0"/>
            <a:ea typeface="Calibri" charset="0"/>
            <a:cs typeface="Calibri" charset="0"/>
          </a:endParaRPr>
        </a:p>
      </dsp:txBody>
      <dsp:txXfrm>
        <a:off x="2341536" y="1749474"/>
        <a:ext cx="2635844" cy="14044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6E537-0675-934B-BF34-8834B93C87D7}" type="datetimeFigureOut">
              <a:rPr lang="en-US" smtClean="0"/>
              <a:t>3/10/17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033F72-1D0D-CA45-B183-7449C4D37398}" type="slidenum">
              <a:rPr lang="en-US" smtClean="0"/>
              <a:t>‹#›</a:t>
            </a:fld>
            <a:endParaRPr lang="en-US"/>
          </a:p>
        </p:txBody>
      </p:sp>
    </p:spTree>
    <p:extLst>
      <p:ext uri="{BB962C8B-B14F-4D97-AF65-F5344CB8AC3E}">
        <p14:creationId xmlns:p14="http://schemas.microsoft.com/office/powerpoint/2010/main" val="35547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076485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000" b="1" dirty="0" smtClean="0"/>
              <a:t>Introductions (name</a:t>
            </a:r>
            <a:r>
              <a:rPr lang="en-US" sz="1000" b="1" baseline="0" dirty="0" smtClean="0"/>
              <a:t>, position, school)</a:t>
            </a:r>
            <a:r>
              <a:rPr lang="en-US" sz="1000" dirty="0" smtClean="0"/>
              <a:t>:  </a:t>
            </a:r>
          </a:p>
          <a:p>
            <a:pPr lvl="0">
              <a:spcBef>
                <a:spcPts val="0"/>
              </a:spcBef>
              <a:buNone/>
            </a:pPr>
            <a:r>
              <a:rPr lang="en-US" sz="1000" dirty="0" smtClean="0"/>
              <a:t>Marc </a:t>
            </a:r>
          </a:p>
          <a:p>
            <a:pPr lvl="0">
              <a:spcBef>
                <a:spcPts val="0"/>
              </a:spcBef>
              <a:buNone/>
            </a:pPr>
            <a:r>
              <a:rPr lang="en-US" sz="1000" dirty="0" smtClean="0"/>
              <a:t>Kim</a:t>
            </a:r>
            <a:r>
              <a:rPr lang="en-US" sz="1000" baseline="0" dirty="0" smtClean="0"/>
              <a:t> </a:t>
            </a:r>
          </a:p>
          <a:p>
            <a:pPr lvl="0">
              <a:spcBef>
                <a:spcPts val="0"/>
              </a:spcBef>
              <a:buNone/>
            </a:pPr>
            <a:r>
              <a:rPr lang="en-US" sz="1000" baseline="0" dirty="0" smtClean="0"/>
              <a:t>Karen</a:t>
            </a:r>
          </a:p>
          <a:p>
            <a:pPr lvl="0">
              <a:spcBef>
                <a:spcPts val="0"/>
              </a:spcBef>
              <a:buNone/>
            </a:pPr>
            <a:r>
              <a:rPr lang="en-US" sz="1000" baseline="0" dirty="0" smtClean="0"/>
              <a:t>Andrea</a:t>
            </a:r>
          </a:p>
          <a:p>
            <a:pPr lvl="0">
              <a:spcBef>
                <a:spcPts val="0"/>
              </a:spcBef>
              <a:buNone/>
            </a:pPr>
            <a:r>
              <a:rPr lang="en-US" sz="1000" baseline="0" dirty="0" smtClean="0"/>
              <a:t>Beth</a:t>
            </a:r>
            <a:r>
              <a:rPr lang="en-US" sz="1000" dirty="0" smtClean="0"/>
              <a:t> </a:t>
            </a:r>
            <a:endParaRPr sz="1000" dirty="0"/>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3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Billett</a:t>
            </a:r>
            <a:r>
              <a:rPr lang="en-US" dirty="0" smtClean="0"/>
              <a:t>:</a:t>
            </a:r>
            <a:r>
              <a:rPr lang="en-US" baseline="0" dirty="0" smtClean="0"/>
              <a:t> (Read each of the ways in which teacher leaders are selected)</a:t>
            </a:r>
            <a:endParaRPr lang="en-US" dirty="0"/>
          </a:p>
        </p:txBody>
      </p:sp>
    </p:spTree>
    <p:extLst>
      <p:ext uri="{BB962C8B-B14F-4D97-AF65-F5344CB8AC3E}">
        <p14:creationId xmlns:p14="http://schemas.microsoft.com/office/powerpoint/2010/main" val="109708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Andrea</a:t>
            </a:r>
            <a:r>
              <a:rPr lang="en-US" dirty="0" smtClean="0"/>
              <a:t>:</a:t>
            </a:r>
            <a:r>
              <a:rPr lang="en-US" baseline="0" dirty="0" smtClean="0"/>
              <a:t> (Briefly discuss the four courses) These are the four courses which make up the Teacher Leadership Certificate.  This school year we are focused on Teacher Leadership for Student Learning and Professional Development for Student Learning.  Next school year, we will work on the Coaching and Research side of Teacher Leadership.  Ultimately, our work in this certification program will lead us to further educational and professional opportunities.</a:t>
            </a:r>
            <a:endParaRPr lang="en-US" dirty="0"/>
          </a:p>
        </p:txBody>
      </p:sp>
    </p:spTree>
    <p:extLst>
      <p:ext uri="{BB962C8B-B14F-4D97-AF65-F5344CB8AC3E}">
        <p14:creationId xmlns:p14="http://schemas.microsoft.com/office/powerpoint/2010/main" val="6632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a:t>
            </a:r>
            <a:r>
              <a:rPr lang="en-US" dirty="0" smtClean="0"/>
              <a:t>: Discuss the Goals of Teacher Leadership</a:t>
            </a:r>
            <a:r>
              <a:rPr lang="en-US" baseline="0" dirty="0" smtClean="0"/>
              <a:t> Certification.</a:t>
            </a:r>
            <a:endParaRPr lang="en-US" dirty="0"/>
          </a:p>
        </p:txBody>
      </p:sp>
    </p:spTree>
    <p:extLst>
      <p:ext uri="{BB962C8B-B14F-4D97-AF65-F5344CB8AC3E}">
        <p14:creationId xmlns:p14="http://schemas.microsoft.com/office/powerpoint/2010/main" val="10432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b="1" baseline="0" dirty="0" smtClean="0"/>
              <a:t>Andrea: </a:t>
            </a:r>
            <a:r>
              <a:rPr lang="en-US" b="0" baseline="0" dirty="0" smtClean="0"/>
              <a:t>Read Inquiry Question</a:t>
            </a: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b="1" baseline="0" dirty="0" smtClean="0"/>
              <a:t>Dansby: </a:t>
            </a:r>
            <a:r>
              <a:rPr lang="en-US" b="0" baseline="0" dirty="0" smtClean="0"/>
              <a:t>Read STAR 1</a:t>
            </a: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b="1" baseline="0" dirty="0" smtClean="0"/>
              <a:t>Hatz: </a:t>
            </a:r>
            <a:r>
              <a:rPr lang="en-US" b="0" baseline="0" dirty="0" smtClean="0"/>
              <a:t>Read STAR 2</a:t>
            </a:r>
            <a:endParaRPr lang="en-US" b="1" baseline="0" dirty="0" smtClean="0"/>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b="1" baseline="0" dirty="0" smtClean="0"/>
              <a:t>Billett</a:t>
            </a:r>
            <a:r>
              <a:rPr lang="en-US" baseline="0" dirty="0" smtClean="0"/>
              <a:t>:  Read STAR 3</a:t>
            </a:r>
            <a:endParaRPr lang="en-US" dirty="0" smtClean="0"/>
          </a:p>
          <a:p>
            <a:pPr lvl="0">
              <a:spcBef>
                <a:spcPts val="0"/>
              </a:spcBef>
              <a:buClr>
                <a:schemeClr val="dk1"/>
              </a:buClr>
              <a:buFont typeface="Arial"/>
              <a:buNone/>
            </a:pPr>
            <a:endParaRPr lang="en-US" dirty="0"/>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1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b="1" dirty="0" smtClean="0"/>
              <a:t>Billett:</a:t>
            </a:r>
            <a:r>
              <a:rPr lang="en-US" dirty="0" smtClean="0"/>
              <a:t> A few weeks after we administered</a:t>
            </a:r>
            <a:r>
              <a:rPr lang="en-US" baseline="0" dirty="0" smtClean="0"/>
              <a:t> our survey, a few teachers came to me to inquire upon the results. They wondered what it was all about and what the results were. So, it did spark interest with some and we know that they are interested in learning more.  As you can see, we utilized several resources to accumulate our claims and evidence for our inquiry.</a:t>
            </a:r>
            <a:endParaRPr lang="en-US" dirty="0"/>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77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b="1" dirty="0" smtClean="0"/>
              <a:t>Hatz</a:t>
            </a:r>
            <a:r>
              <a:rPr lang="en-US" dirty="0" smtClean="0"/>
              <a:t>:</a:t>
            </a:r>
            <a:r>
              <a:rPr lang="en-US" baseline="0" dirty="0" smtClean="0"/>
              <a:t> Read how we analyzed our data.  You can elaborate how we looked for trends in our results when we met.</a:t>
            </a:r>
            <a:endParaRPr lang="en-US"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35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Dansby</a:t>
            </a:r>
            <a:r>
              <a:rPr lang="en-US" b="0" dirty="0" smtClean="0"/>
              <a:t>:</a:t>
            </a:r>
            <a:r>
              <a:rPr lang="en-US" b="0" baseline="0" dirty="0" smtClean="0"/>
              <a:t> (Read the first claim) </a:t>
            </a:r>
            <a:r>
              <a:rPr lang="en-US" dirty="0" smtClean="0"/>
              <a:t>At some of the partnership schools, there is a waiting list for participants to join UTLA. The teachers at those schools understand that this program is a very valuable experience that their administration believes in and encourages teacher participation. At other schools, it seems that school administration is less willing to promote teacher participation and it is a struggle to find</a:t>
            </a:r>
            <a:r>
              <a:rPr lang="en-US" baseline="0" dirty="0" smtClean="0"/>
              <a:t> and recruit teachers to continue the partnership at those schools.</a:t>
            </a:r>
            <a:endParaRPr lang="en-US" dirty="0" smtClean="0"/>
          </a:p>
          <a:p>
            <a:endParaRPr lang="en-US" dirty="0"/>
          </a:p>
        </p:txBody>
      </p:sp>
    </p:spTree>
    <p:extLst>
      <p:ext uri="{BB962C8B-B14F-4D97-AF65-F5344CB8AC3E}">
        <p14:creationId xmlns:p14="http://schemas.microsoft.com/office/powerpoint/2010/main" val="255083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Dansby</a:t>
            </a:r>
            <a:r>
              <a:rPr lang="en-US" dirty="0" smtClean="0"/>
              <a:t>: Read</a:t>
            </a:r>
            <a:r>
              <a:rPr lang="en-US" baseline="0" dirty="0" smtClean="0"/>
              <a:t> STAR 1</a:t>
            </a:r>
          </a:p>
          <a:p>
            <a:pPr lvl="0">
              <a:spcBef>
                <a:spcPts val="0"/>
              </a:spcBef>
              <a:buNone/>
            </a:pPr>
            <a:r>
              <a:rPr lang="en-US" b="1" baseline="0" dirty="0" smtClean="0"/>
              <a:t>Andrea</a:t>
            </a:r>
            <a:r>
              <a:rPr lang="en-US" baseline="0" dirty="0" smtClean="0"/>
              <a:t>: Read STAR 2</a:t>
            </a:r>
            <a:endParaRPr lang="en-US" dirty="0"/>
          </a:p>
        </p:txBody>
      </p:sp>
    </p:spTree>
    <p:extLst>
      <p:ext uri="{BB962C8B-B14F-4D97-AF65-F5344CB8AC3E}">
        <p14:creationId xmlns:p14="http://schemas.microsoft.com/office/powerpoint/2010/main" val="166560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Billett</a:t>
            </a:r>
            <a:r>
              <a:rPr lang="en-US" dirty="0" smtClean="0"/>
              <a:t>: Read</a:t>
            </a:r>
            <a:r>
              <a:rPr lang="en-US" baseline="0" dirty="0" smtClean="0"/>
              <a:t> STAR 1</a:t>
            </a:r>
          </a:p>
          <a:p>
            <a:pPr lvl="0">
              <a:spcBef>
                <a:spcPts val="0"/>
              </a:spcBef>
              <a:buNone/>
            </a:pPr>
            <a:r>
              <a:rPr lang="en-US" b="1" baseline="0" dirty="0" smtClean="0"/>
              <a:t>Hatz</a:t>
            </a:r>
            <a:r>
              <a:rPr lang="en-US" baseline="0" dirty="0" smtClean="0"/>
              <a:t>: Read STAR 2</a:t>
            </a:r>
            <a:endParaRPr lang="en-US" dirty="0" smtClean="0"/>
          </a:p>
          <a:p>
            <a:pPr lvl="0">
              <a:spcBef>
                <a:spcPts val="0"/>
              </a:spcBef>
              <a:buNone/>
            </a:pPr>
            <a:endParaRPr lang="en-US" dirty="0"/>
          </a:p>
        </p:txBody>
      </p:sp>
    </p:spTree>
    <p:extLst>
      <p:ext uri="{BB962C8B-B14F-4D97-AF65-F5344CB8AC3E}">
        <p14:creationId xmlns:p14="http://schemas.microsoft.com/office/powerpoint/2010/main" val="1665602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Marc: </a:t>
            </a:r>
            <a:r>
              <a:rPr lang="en-US" sz="1100" b="0" dirty="0" smtClean="0">
                <a:solidFill>
                  <a:srgbClr val="385723"/>
                </a:solidFill>
                <a:latin typeface="Calibri" charset="0"/>
                <a:ea typeface="Calibri" charset="0"/>
                <a:cs typeface="Calibri" charset="0"/>
                <a:sym typeface="Cambria"/>
              </a:rPr>
              <a:t>Read</a:t>
            </a:r>
            <a:r>
              <a:rPr lang="en-US" sz="1100" b="0" baseline="0" dirty="0" smtClean="0">
                <a:solidFill>
                  <a:srgbClr val="385723"/>
                </a:solidFill>
                <a:latin typeface="Calibri" charset="0"/>
                <a:ea typeface="Calibri" charset="0"/>
                <a:cs typeface="Calibri" charset="0"/>
                <a:sym typeface="Cambria"/>
              </a:rPr>
              <a:t> Component 2 and briefly highlight information in each star</a:t>
            </a:r>
            <a:endParaRPr lang="en-US" sz="1100" b="1" dirty="0" smtClean="0">
              <a:solidFill>
                <a:srgbClr val="385723"/>
              </a:solidFill>
              <a:latin typeface="Calibri" charset="0"/>
              <a:ea typeface="Calibri" charset="0"/>
              <a:cs typeface="Calibri" charset="0"/>
              <a:sym typeface="Cambria"/>
            </a:endParaRPr>
          </a:p>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Andrea</a:t>
            </a:r>
            <a:r>
              <a:rPr lang="en-US" sz="1100" b="0" dirty="0" smtClean="0">
                <a:solidFill>
                  <a:srgbClr val="385723"/>
                </a:solidFill>
                <a:latin typeface="Calibri" charset="0"/>
                <a:ea typeface="Calibri" charset="0"/>
                <a:cs typeface="Calibri" charset="0"/>
                <a:sym typeface="Cambria"/>
              </a:rPr>
              <a:t>: Relational Trust</a:t>
            </a:r>
            <a:endParaRPr lang="en-US" sz="1100" b="0" baseline="0" dirty="0" smtClean="0">
              <a:solidFill>
                <a:srgbClr val="385723"/>
              </a:solidFill>
              <a:latin typeface="Calibri" charset="0"/>
              <a:ea typeface="Calibri" charset="0"/>
              <a:cs typeface="Calibri" charset="0"/>
              <a:sym typeface="Cambria"/>
            </a:endParaRP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Dansby</a:t>
            </a:r>
            <a:r>
              <a:rPr lang="en-US" sz="1100" b="0" baseline="0" dirty="0" smtClean="0">
                <a:solidFill>
                  <a:srgbClr val="385723"/>
                </a:solidFill>
                <a:latin typeface="Calibri" charset="0"/>
                <a:ea typeface="Calibri" charset="0"/>
                <a:cs typeface="Calibri" charset="0"/>
                <a:sym typeface="Cambria"/>
              </a:rPr>
              <a:t>: </a:t>
            </a:r>
            <a:r>
              <a:rPr lang="en-US" sz="1100" b="0" dirty="0" smtClean="0">
                <a:solidFill>
                  <a:srgbClr val="385723"/>
                </a:solidFill>
                <a:latin typeface="Calibri" charset="0"/>
                <a:ea typeface="Calibri" charset="0"/>
                <a:cs typeface="Calibri" charset="0"/>
                <a:sym typeface="Cambria"/>
              </a:rPr>
              <a:t>Collective Responsibility</a:t>
            </a:r>
            <a:r>
              <a:rPr lang="en-US" sz="1100" b="0" baseline="0" dirty="0" smtClean="0">
                <a:solidFill>
                  <a:srgbClr val="385723"/>
                </a:solidFill>
                <a:latin typeface="Calibri" charset="0"/>
                <a:ea typeface="Calibri" charset="0"/>
                <a:cs typeface="Calibri" charset="0"/>
                <a:sym typeface="Cambria"/>
              </a:rPr>
              <a:t> </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Marc: </a:t>
            </a:r>
            <a:r>
              <a:rPr lang="en-US" sz="1100" b="0" dirty="0" smtClean="0">
                <a:solidFill>
                  <a:srgbClr val="385723"/>
                </a:solidFill>
                <a:latin typeface="Calibri" charset="0"/>
                <a:ea typeface="Calibri" charset="0"/>
                <a:cs typeface="Calibri" charset="0"/>
                <a:sym typeface="Cambria"/>
              </a:rPr>
              <a:t>Commitment to Continuous Development</a:t>
            </a:r>
            <a:r>
              <a:rPr lang="en-US" sz="1100" b="0" baseline="0" dirty="0" smtClean="0">
                <a:solidFill>
                  <a:srgbClr val="385723"/>
                </a:solidFill>
                <a:latin typeface="Calibri" charset="0"/>
                <a:ea typeface="Calibri" charset="0"/>
                <a:cs typeface="Calibri" charset="0"/>
                <a:sym typeface="Cambria"/>
              </a:rPr>
              <a:t> </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Billett:</a:t>
            </a:r>
            <a:r>
              <a:rPr lang="en-US" sz="1100" b="0" baseline="0" dirty="0" smtClean="0">
                <a:solidFill>
                  <a:srgbClr val="385723"/>
                </a:solidFill>
                <a:latin typeface="Calibri" charset="0"/>
                <a:ea typeface="Calibri" charset="0"/>
                <a:cs typeface="Calibri" charset="0"/>
                <a:sym typeface="Cambria"/>
              </a:rPr>
              <a:t> </a:t>
            </a:r>
            <a:r>
              <a:rPr lang="en-US" sz="1100" b="0" dirty="0" smtClean="0">
                <a:solidFill>
                  <a:srgbClr val="385723"/>
                </a:solidFill>
                <a:latin typeface="Calibri" charset="0"/>
                <a:ea typeface="Calibri" charset="0"/>
                <a:cs typeface="Calibri" charset="0"/>
                <a:sym typeface="Cambria"/>
              </a:rPr>
              <a:t>Recognition and Celebrations</a:t>
            </a:r>
            <a:r>
              <a:rPr lang="en-US" sz="1100" b="0" baseline="0" dirty="0" smtClean="0">
                <a:solidFill>
                  <a:srgbClr val="385723"/>
                </a:solidFill>
                <a:latin typeface="Calibri" charset="0"/>
                <a:ea typeface="Calibri" charset="0"/>
                <a:cs typeface="Calibri" charset="0"/>
                <a:sym typeface="Cambria"/>
              </a:rPr>
              <a:t> </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Hatz</a:t>
            </a:r>
            <a:r>
              <a:rPr lang="en-US" sz="1100" b="0" baseline="0" dirty="0" smtClean="0">
                <a:solidFill>
                  <a:srgbClr val="385723"/>
                </a:solidFill>
                <a:latin typeface="Calibri" charset="0"/>
                <a:ea typeface="Calibri" charset="0"/>
                <a:cs typeface="Calibri" charset="0"/>
                <a:sym typeface="Cambria"/>
              </a:rPr>
              <a:t>: </a:t>
            </a:r>
            <a:r>
              <a:rPr lang="en-US" sz="1100" b="0" dirty="0" smtClean="0">
                <a:solidFill>
                  <a:srgbClr val="385723"/>
                </a:solidFill>
                <a:latin typeface="Calibri" charset="0"/>
                <a:ea typeface="Calibri" charset="0"/>
                <a:cs typeface="Calibri" charset="0"/>
                <a:sym typeface="Cambria"/>
              </a:rPr>
              <a:t>Autonomy</a:t>
            </a:r>
          </a:p>
          <a:p>
            <a:pPr lvl="0">
              <a:spcBef>
                <a:spcPts val="0"/>
              </a:spcBef>
              <a:buNone/>
            </a:pPr>
            <a:endParaRPr lang="en-US" dirty="0"/>
          </a:p>
        </p:txBody>
      </p:sp>
    </p:spTree>
    <p:extLst>
      <p:ext uri="{BB962C8B-B14F-4D97-AF65-F5344CB8AC3E}">
        <p14:creationId xmlns:p14="http://schemas.microsoft.com/office/powerpoint/2010/main" val="50573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1" dirty="0" smtClean="0"/>
              <a:t>Hatz</a:t>
            </a:r>
            <a:r>
              <a:rPr lang="en-US" dirty="0" smtClean="0"/>
              <a:t>: After</a:t>
            </a:r>
            <a:r>
              <a:rPr lang="en-US" baseline="0" dirty="0" smtClean="0"/>
              <a:t> reading the literary quote – include the following citation:  According to Cowdery, “this characterization is in contrast to the previously held idea of a teacher-leader as a pseud-administrator or ‘head-teacher’”.  </a:t>
            </a:r>
            <a:r>
              <a:rPr lang="en-US" sz="1100" kern="1200" dirty="0" smtClean="0">
                <a:solidFill>
                  <a:schemeClr val="tx1"/>
                </a:solidFill>
                <a:effectLst/>
                <a:latin typeface="+mn-lt"/>
                <a:ea typeface="+mn-ea"/>
                <a:cs typeface="+mn-cs"/>
              </a:rPr>
              <a:t>To increase teacher job satisfaction, school administrators and policy makers need to enhance teacher empowerment and support.</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Teacher dissatisfaction is evident in statistics that show half of all new teachers leave the field within the first three years (quoted by Hirsch 2002).</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This characterization is in contrast to the previously held idea of a teacher-leader as a pseudo-administrator or "head teacher”. The general perception of a teacher-leader today seems to be of a teacher who encourages collaborative decision-making within his or her school community by virtue of relational influence. A teacher-leader perceives his or her role as not only an educator in the classroom but as an educator among peers.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 teacher-leader is someone who wants to make a difference, encourages colleagues to be motivated, and makes a contribution to the improvement of teaching and learning.</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Teacher-leaders "someone who has positive relations with all people in all areas of the school and is able to present ideas to them and to value their opinions.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 school principal is critical to the successful nurturing of teacher-leaders.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 tone that the principal sets ripples throughout the entire school. The principal fosters teacher-leaders by supporting teachers and encouraging them to take prominent roles in the school.</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It must be conscious choice on the part of a school principal to enhance student effectiveness through shared responsibility and trust in the ability of his or her teachers.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Many teachers are passive or even resistant to change for varying reasons.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To develop teacher-leaders, the opportunity for leadership must exist, and it must be nurtured. Teacher-leaders only can emerge in an environment designed to promote and reward teacher leadership.</a:t>
            </a:r>
            <a:endParaRPr lang="en-US" dirty="0" smtClean="0">
              <a:effectLst/>
            </a:endParaRPr>
          </a:p>
          <a:p>
            <a:pPr lvl="0">
              <a:spcBef>
                <a:spcPts val="0"/>
              </a:spcBef>
              <a:buNone/>
            </a:pPr>
            <a:endParaRPr lang="en-US" dirty="0"/>
          </a:p>
        </p:txBody>
      </p:sp>
    </p:spTree>
    <p:extLst>
      <p:ext uri="{BB962C8B-B14F-4D97-AF65-F5344CB8AC3E}">
        <p14:creationId xmlns:p14="http://schemas.microsoft.com/office/powerpoint/2010/main" val="181031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Marc: </a:t>
            </a:r>
            <a:r>
              <a:rPr lang="en-US" sz="1100" b="0" dirty="0" smtClean="0">
                <a:solidFill>
                  <a:srgbClr val="385723"/>
                </a:solidFill>
                <a:latin typeface="Calibri" charset="0"/>
                <a:ea typeface="Calibri" charset="0"/>
                <a:cs typeface="Calibri" charset="0"/>
                <a:sym typeface="Cambria"/>
              </a:rPr>
              <a:t>Read</a:t>
            </a:r>
            <a:r>
              <a:rPr lang="en-US" sz="1100" b="0" baseline="0" dirty="0" smtClean="0">
                <a:solidFill>
                  <a:srgbClr val="385723"/>
                </a:solidFill>
                <a:latin typeface="Calibri" charset="0"/>
                <a:ea typeface="Calibri" charset="0"/>
                <a:cs typeface="Calibri" charset="0"/>
                <a:sym typeface="Cambria"/>
              </a:rPr>
              <a:t> Component 2 and briefly highlight information in each star</a:t>
            </a:r>
            <a:endParaRPr lang="en-US" sz="1100" b="1" dirty="0" smtClean="0">
              <a:solidFill>
                <a:srgbClr val="385723"/>
              </a:solidFill>
              <a:latin typeface="Calibri" charset="0"/>
              <a:ea typeface="Calibri" charset="0"/>
              <a:cs typeface="Calibri" charset="0"/>
              <a:sym typeface="Cambria"/>
            </a:endParaRPr>
          </a:p>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Andrea</a:t>
            </a:r>
            <a:r>
              <a:rPr lang="en-US" sz="1100" b="0" dirty="0" smtClean="0">
                <a:solidFill>
                  <a:srgbClr val="385723"/>
                </a:solidFill>
                <a:latin typeface="Calibri" charset="0"/>
                <a:ea typeface="Calibri" charset="0"/>
                <a:cs typeface="Calibri" charset="0"/>
                <a:sym typeface="Cambria"/>
              </a:rPr>
              <a:t>: </a:t>
            </a:r>
            <a:r>
              <a:rPr lang="en-US" baseline="0" dirty="0" smtClean="0"/>
              <a:t>Role changes</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Dansby</a:t>
            </a:r>
            <a:r>
              <a:rPr lang="en-US" sz="1100" b="0" baseline="0" dirty="0" smtClean="0">
                <a:solidFill>
                  <a:srgbClr val="385723"/>
                </a:solidFill>
                <a:latin typeface="Calibri" charset="0"/>
                <a:ea typeface="Calibri" charset="0"/>
                <a:cs typeface="Calibri" charset="0"/>
                <a:sym typeface="Cambria"/>
              </a:rPr>
              <a:t>: </a:t>
            </a:r>
            <a:r>
              <a:rPr lang="en-US" baseline="0" dirty="0" smtClean="0"/>
              <a:t>District policies and procedures</a:t>
            </a:r>
            <a:endParaRPr lang="en-US" sz="1100" b="0" baseline="0" dirty="0" smtClean="0">
              <a:solidFill>
                <a:srgbClr val="385723"/>
              </a:solidFill>
              <a:latin typeface="Calibri" charset="0"/>
              <a:ea typeface="Calibri" charset="0"/>
              <a:cs typeface="Calibri" charset="0"/>
              <a:sym typeface="Cambria"/>
            </a:endParaRP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Marc: </a:t>
            </a:r>
            <a:r>
              <a:rPr lang="en-US" baseline="0" dirty="0" smtClean="0"/>
              <a:t>Comprehensive plan for teacher leadership</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Billett:</a:t>
            </a:r>
            <a:r>
              <a:rPr lang="en-US" sz="1100" b="0" baseline="0" dirty="0" smtClean="0">
                <a:solidFill>
                  <a:srgbClr val="385723"/>
                </a:solidFill>
                <a:latin typeface="Calibri" charset="0"/>
                <a:ea typeface="Calibri" charset="0"/>
                <a:cs typeface="Calibri" charset="0"/>
                <a:sym typeface="Cambria"/>
              </a:rPr>
              <a:t> </a:t>
            </a:r>
            <a:r>
              <a:rPr lang="en-US" baseline="0" dirty="0" smtClean="0"/>
              <a:t>Preparation, support, and supervision</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Hatz</a:t>
            </a:r>
            <a:r>
              <a:rPr lang="en-US" sz="1100" b="0" baseline="0" dirty="0" smtClean="0">
                <a:solidFill>
                  <a:srgbClr val="385723"/>
                </a:solidFill>
                <a:latin typeface="Calibri" charset="0"/>
                <a:ea typeface="Calibri" charset="0"/>
                <a:cs typeface="Calibri" charset="0"/>
                <a:sym typeface="Cambria"/>
              </a:rPr>
              <a:t>: </a:t>
            </a:r>
            <a:r>
              <a:rPr lang="en-US" baseline="0" dirty="0" smtClean="0"/>
              <a:t>Opportunities to lead</a:t>
            </a:r>
            <a:endParaRPr lang="en-US" sz="1100" b="0" dirty="0" smtClean="0">
              <a:solidFill>
                <a:srgbClr val="385723"/>
              </a:solidFill>
              <a:latin typeface="Calibri" charset="0"/>
              <a:ea typeface="Calibri" charset="0"/>
              <a:cs typeface="Calibri" charset="0"/>
              <a:sym typeface="Cambria"/>
            </a:endParaRPr>
          </a:p>
          <a:p>
            <a:pPr lvl="0">
              <a:spcBef>
                <a:spcPts val="0"/>
              </a:spcBef>
              <a:buNone/>
            </a:pPr>
            <a:endParaRPr lang="en-US" dirty="0" smtClean="0"/>
          </a:p>
        </p:txBody>
      </p:sp>
    </p:spTree>
    <p:extLst>
      <p:ext uri="{BB962C8B-B14F-4D97-AF65-F5344CB8AC3E}">
        <p14:creationId xmlns:p14="http://schemas.microsoft.com/office/powerpoint/2010/main" val="50573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 </a:t>
            </a:r>
            <a:r>
              <a:rPr lang="en-US" dirty="0" smtClean="0"/>
              <a:t>Data collection –</a:t>
            </a:r>
            <a:r>
              <a:rPr lang="en-US" baseline="0" dirty="0" smtClean="0"/>
              <a:t> want to draw a compare and contrast to the data collected and highlight how similar the view of teacher leaders.</a:t>
            </a:r>
            <a:endParaRPr lang="en-US" dirty="0"/>
          </a:p>
        </p:txBody>
      </p:sp>
    </p:spTree>
    <p:extLst>
      <p:ext uri="{BB962C8B-B14F-4D97-AF65-F5344CB8AC3E}">
        <p14:creationId xmlns:p14="http://schemas.microsoft.com/office/powerpoint/2010/main" val="1337559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a:t>
            </a:r>
            <a:r>
              <a:rPr lang="en-US" dirty="0" smtClean="0"/>
              <a:t>:</a:t>
            </a:r>
            <a:r>
              <a:rPr lang="en-US" baseline="0" dirty="0" smtClean="0"/>
              <a:t> Draw attention to the similarities in the expectations of the characteristics of a teacher leader.</a:t>
            </a:r>
            <a:endParaRPr lang="en-US" dirty="0"/>
          </a:p>
        </p:txBody>
      </p:sp>
    </p:spTree>
    <p:extLst>
      <p:ext uri="{BB962C8B-B14F-4D97-AF65-F5344CB8AC3E}">
        <p14:creationId xmlns:p14="http://schemas.microsoft.com/office/powerpoint/2010/main" val="1337559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Hatz</a:t>
            </a:r>
            <a:r>
              <a:rPr lang="en-US" dirty="0" smtClean="0"/>
              <a:t>: Read Claim 2</a:t>
            </a:r>
            <a:endParaRPr lang="en-US" dirty="0"/>
          </a:p>
        </p:txBody>
      </p:sp>
    </p:spTree>
    <p:extLst>
      <p:ext uri="{BB962C8B-B14F-4D97-AF65-F5344CB8AC3E}">
        <p14:creationId xmlns:p14="http://schemas.microsoft.com/office/powerpoint/2010/main" val="4275524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Hatz</a:t>
            </a:r>
            <a:r>
              <a:rPr lang="en-US" dirty="0" smtClean="0"/>
              <a:t>: Read</a:t>
            </a:r>
            <a:r>
              <a:rPr lang="en-US" baseline="0" dirty="0" smtClean="0"/>
              <a:t> STAR 1</a:t>
            </a:r>
          </a:p>
          <a:p>
            <a:pPr lvl="0">
              <a:spcBef>
                <a:spcPts val="0"/>
              </a:spcBef>
              <a:buNone/>
            </a:pPr>
            <a:r>
              <a:rPr lang="en-US" b="1" baseline="0" dirty="0" smtClean="0"/>
              <a:t>Dansby</a:t>
            </a:r>
            <a:r>
              <a:rPr lang="en-US" baseline="0" dirty="0" smtClean="0"/>
              <a:t>: Read STAR 2</a:t>
            </a:r>
            <a:endParaRPr lang="en-US" dirty="0"/>
          </a:p>
        </p:txBody>
      </p:sp>
    </p:spTree>
    <p:extLst>
      <p:ext uri="{BB962C8B-B14F-4D97-AF65-F5344CB8AC3E}">
        <p14:creationId xmlns:p14="http://schemas.microsoft.com/office/powerpoint/2010/main" val="331223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Billett</a:t>
            </a:r>
            <a:r>
              <a:rPr lang="en-US" dirty="0" smtClean="0"/>
              <a:t>: Read</a:t>
            </a:r>
            <a:r>
              <a:rPr lang="en-US" baseline="0" dirty="0" smtClean="0"/>
              <a:t> STAR 1</a:t>
            </a:r>
          </a:p>
          <a:p>
            <a:pPr lvl="0">
              <a:spcBef>
                <a:spcPts val="0"/>
              </a:spcBef>
              <a:buNone/>
            </a:pPr>
            <a:r>
              <a:rPr lang="en-US" b="1" baseline="0" dirty="0" smtClean="0"/>
              <a:t>Andrea</a:t>
            </a:r>
            <a:r>
              <a:rPr lang="en-US" baseline="0" dirty="0" smtClean="0"/>
              <a:t>: Read STAR 2</a:t>
            </a:r>
            <a:endParaRPr lang="en-US" dirty="0" smtClean="0"/>
          </a:p>
          <a:p>
            <a:pPr lvl="0">
              <a:spcBef>
                <a:spcPts val="0"/>
              </a:spcBef>
              <a:buNone/>
            </a:pPr>
            <a:endParaRPr lang="en-US" dirty="0"/>
          </a:p>
        </p:txBody>
      </p:sp>
    </p:spTree>
    <p:extLst>
      <p:ext uri="{BB962C8B-B14F-4D97-AF65-F5344CB8AC3E}">
        <p14:creationId xmlns:p14="http://schemas.microsoft.com/office/powerpoint/2010/main" val="331223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Marc</a:t>
            </a:r>
            <a:r>
              <a:rPr lang="en-US" sz="1100" b="0" dirty="0" smtClean="0">
                <a:solidFill>
                  <a:srgbClr val="385723"/>
                </a:solidFill>
                <a:latin typeface="Calibri" charset="0"/>
                <a:ea typeface="Calibri" charset="0"/>
                <a:cs typeface="Calibri" charset="0"/>
                <a:sym typeface="Cambria"/>
              </a:rPr>
              <a:t>:</a:t>
            </a:r>
            <a:r>
              <a:rPr lang="en-US" sz="1100" b="0" baseline="0" dirty="0" smtClean="0">
                <a:solidFill>
                  <a:srgbClr val="385723"/>
                </a:solidFill>
                <a:latin typeface="Calibri" charset="0"/>
                <a:ea typeface="Calibri" charset="0"/>
                <a:cs typeface="Calibri" charset="0"/>
                <a:sym typeface="Cambria"/>
              </a:rPr>
              <a:t> Read Component 3 and briefly discuss the underlined concepts in the rationale</a:t>
            </a:r>
          </a:p>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Hatz</a:t>
            </a:r>
            <a:r>
              <a:rPr lang="en-US" sz="1100" b="0" dirty="0" smtClean="0">
                <a:solidFill>
                  <a:srgbClr val="385723"/>
                </a:solidFill>
                <a:latin typeface="Calibri" charset="0"/>
                <a:ea typeface="Calibri" charset="0"/>
                <a:cs typeface="Calibri" charset="0"/>
                <a:sym typeface="Cambria"/>
              </a:rPr>
              <a:t>: Deep commitment to student learning</a:t>
            </a:r>
          </a:p>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Andrea:</a:t>
            </a:r>
            <a:r>
              <a:rPr lang="en-US" sz="1100" b="1" baseline="0" dirty="0" smtClean="0">
                <a:solidFill>
                  <a:srgbClr val="385723"/>
                </a:solidFill>
                <a:latin typeface="Calibri" charset="0"/>
                <a:ea typeface="Calibri" charset="0"/>
                <a:cs typeface="Calibri" charset="0"/>
                <a:sym typeface="Cambria"/>
              </a:rPr>
              <a:t> </a:t>
            </a:r>
            <a:r>
              <a:rPr lang="en-US" sz="1100" b="0" dirty="0" smtClean="0">
                <a:solidFill>
                  <a:srgbClr val="385723"/>
                </a:solidFill>
                <a:latin typeface="Calibri" charset="0"/>
                <a:ea typeface="Calibri" charset="0"/>
                <a:cs typeface="Calibri" charset="0"/>
                <a:sym typeface="Cambria"/>
              </a:rPr>
              <a:t>Open-mindedness</a:t>
            </a:r>
            <a:r>
              <a:rPr lang="en-US" sz="1100" b="0" baseline="0" dirty="0" smtClean="0">
                <a:solidFill>
                  <a:srgbClr val="385723"/>
                </a:solidFill>
                <a:latin typeface="Calibri" charset="0"/>
                <a:ea typeface="Calibri" charset="0"/>
                <a:cs typeface="Calibri" charset="0"/>
                <a:sym typeface="Cambria"/>
              </a:rPr>
              <a:t> and humility</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Billett:</a:t>
            </a:r>
            <a:r>
              <a:rPr lang="en-US" sz="1100" b="0" baseline="0" dirty="0" smtClean="0">
                <a:solidFill>
                  <a:srgbClr val="385723"/>
                </a:solidFill>
                <a:latin typeface="Calibri" charset="0"/>
                <a:ea typeface="Calibri" charset="0"/>
                <a:cs typeface="Calibri" charset="0"/>
                <a:sym typeface="Cambria"/>
              </a:rPr>
              <a:t> Courage, willingness to take risks, and perseverance </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Marc</a:t>
            </a:r>
            <a:r>
              <a:rPr lang="en-US" sz="1100" b="0" baseline="0" dirty="0" smtClean="0">
                <a:solidFill>
                  <a:srgbClr val="385723"/>
                </a:solidFill>
                <a:latin typeface="Calibri" charset="0"/>
                <a:ea typeface="Calibri" charset="0"/>
                <a:cs typeface="Calibri" charset="0"/>
                <a:sym typeface="Cambria"/>
              </a:rPr>
              <a:t>: Confidence, flexibility, and decisiveness </a:t>
            </a: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Dansby:</a:t>
            </a:r>
            <a:r>
              <a:rPr lang="en-US" sz="1100" b="0" baseline="0" dirty="0" smtClean="0">
                <a:solidFill>
                  <a:srgbClr val="385723"/>
                </a:solidFill>
                <a:latin typeface="Calibri" charset="0"/>
                <a:ea typeface="Calibri" charset="0"/>
                <a:cs typeface="Calibri" charset="0"/>
                <a:sym typeface="Cambria"/>
              </a:rPr>
              <a:t> Commitment and passion to ongoing learning</a:t>
            </a:r>
            <a:endParaRPr lang="en-US" sz="1100" b="0" dirty="0" smtClean="0">
              <a:solidFill>
                <a:srgbClr val="385723"/>
              </a:solidFill>
              <a:latin typeface="Calibri" charset="0"/>
              <a:ea typeface="Calibri" charset="0"/>
              <a:cs typeface="Calibri" charset="0"/>
              <a:sym typeface="Cambria"/>
            </a:endParaRPr>
          </a:p>
          <a:p>
            <a:pPr lvl="0">
              <a:spcBef>
                <a:spcPts val="0"/>
              </a:spcBef>
              <a:buNone/>
            </a:pPr>
            <a:endParaRPr lang="en-US" dirty="0"/>
          </a:p>
        </p:txBody>
      </p:sp>
    </p:spTree>
    <p:extLst>
      <p:ext uri="{BB962C8B-B14F-4D97-AF65-F5344CB8AC3E}">
        <p14:creationId xmlns:p14="http://schemas.microsoft.com/office/powerpoint/2010/main" val="50573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a:t>
            </a:r>
            <a:r>
              <a:rPr lang="en-US" b="1" baseline="0" dirty="0" smtClean="0"/>
              <a:t> </a:t>
            </a:r>
            <a:r>
              <a:rPr lang="en-US" baseline="0" dirty="0" smtClean="0"/>
              <a:t>Include to mention that in the “some understanding” category that there may be misconceptions within so this data may be altered if we look at the data through a deeper lens.</a:t>
            </a:r>
            <a:endParaRPr lang="en-US" dirty="0"/>
          </a:p>
        </p:txBody>
      </p:sp>
    </p:spTree>
    <p:extLst>
      <p:ext uri="{BB962C8B-B14F-4D97-AF65-F5344CB8AC3E}">
        <p14:creationId xmlns:p14="http://schemas.microsoft.com/office/powerpoint/2010/main" val="133755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latin typeface="Calibri"/>
                <a:cs typeface="Calibri"/>
              </a:rPr>
              <a:t>Marc</a:t>
            </a:r>
            <a:r>
              <a:rPr lang="en-US" dirty="0" smtClean="0">
                <a:latin typeface="Calibri"/>
                <a:cs typeface="Calibri"/>
              </a:rPr>
              <a:t>: This</a:t>
            </a:r>
            <a:r>
              <a:rPr lang="en-US" baseline="0" dirty="0" smtClean="0">
                <a:latin typeface="Calibri"/>
                <a:cs typeface="Calibri"/>
              </a:rPr>
              <a:t> information provided the foundation as to some of our concerns as an inquiry team because of the fact that non-UTLA members, all of which are involved in the partnership either have little or no real understanding about the program.  It is in this case, and, as you will see in another piece later on in this presentation, in which are greatest concerns continue to expand.</a:t>
            </a:r>
            <a:endParaRPr lang="en-US" dirty="0">
              <a:latin typeface="Calibri"/>
              <a:cs typeface="Calibri"/>
            </a:endParaRPr>
          </a:p>
        </p:txBody>
      </p:sp>
    </p:spTree>
    <p:extLst>
      <p:ext uri="{BB962C8B-B14F-4D97-AF65-F5344CB8AC3E}">
        <p14:creationId xmlns:p14="http://schemas.microsoft.com/office/powerpoint/2010/main" val="1337559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Billett: </a:t>
            </a:r>
            <a:r>
              <a:rPr lang="en-US" dirty="0" smtClean="0"/>
              <a:t>Read Claim 3</a:t>
            </a:r>
            <a:endParaRPr lang="en-US" dirty="0"/>
          </a:p>
        </p:txBody>
      </p:sp>
    </p:spTree>
    <p:extLst>
      <p:ext uri="{BB962C8B-B14F-4D97-AF65-F5344CB8AC3E}">
        <p14:creationId xmlns:p14="http://schemas.microsoft.com/office/powerpoint/2010/main" val="425622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Hatz</a:t>
            </a:r>
            <a:r>
              <a:rPr lang="en-US" b="0" dirty="0" smtClean="0"/>
              <a:t> – (Read</a:t>
            </a:r>
            <a:r>
              <a:rPr lang="en-US" b="0" baseline="0" dirty="0" smtClean="0"/>
              <a:t> the quote)</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Billett</a:t>
            </a:r>
            <a:r>
              <a:rPr lang="en-US" dirty="0" smtClean="0"/>
              <a:t> –</a:t>
            </a:r>
            <a:r>
              <a:rPr lang="en-US" baseline="0" dirty="0" smtClean="0"/>
              <a:t> (Read the purpose) At my school, we are at the end of our Power 3 grant for our Teacher Leaders, so we are trying to empower multiple teachers to take on the teacher leader roles and share their expertise with one another. The Teacher Leader role is no longer on ONE person’s shoulders, but shared throughout the faculty.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Tree>
    <p:extLst>
      <p:ext uri="{BB962C8B-B14F-4D97-AF65-F5344CB8AC3E}">
        <p14:creationId xmlns:p14="http://schemas.microsoft.com/office/powerpoint/2010/main" val="1244291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Billett</a:t>
            </a:r>
            <a:r>
              <a:rPr lang="en-US" dirty="0" smtClean="0"/>
              <a:t>: Read</a:t>
            </a:r>
            <a:r>
              <a:rPr lang="en-US" baseline="0" dirty="0" smtClean="0"/>
              <a:t> STAR 1</a:t>
            </a:r>
          </a:p>
          <a:p>
            <a:pPr lvl="0">
              <a:spcBef>
                <a:spcPts val="0"/>
              </a:spcBef>
              <a:buNone/>
            </a:pPr>
            <a:r>
              <a:rPr lang="en-US" b="1" baseline="0" dirty="0" smtClean="0"/>
              <a:t>Andrea</a:t>
            </a:r>
            <a:r>
              <a:rPr lang="en-US" baseline="0" dirty="0" smtClean="0"/>
              <a:t>: Read STAR 2</a:t>
            </a:r>
            <a:endParaRPr lang="en-US" dirty="0" smtClean="0"/>
          </a:p>
          <a:p>
            <a:pPr lvl="0" rtl="0">
              <a:spcBef>
                <a:spcPts val="0"/>
              </a:spcBef>
              <a:buNone/>
            </a:pPr>
            <a:endParaRPr lang="en-US" dirty="0"/>
          </a:p>
        </p:txBody>
      </p:sp>
    </p:spTree>
    <p:extLst>
      <p:ext uri="{BB962C8B-B14F-4D97-AF65-F5344CB8AC3E}">
        <p14:creationId xmlns:p14="http://schemas.microsoft.com/office/powerpoint/2010/main" val="600154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Dansby</a:t>
            </a:r>
            <a:r>
              <a:rPr lang="en-US" dirty="0" smtClean="0"/>
              <a:t>: Read</a:t>
            </a:r>
            <a:r>
              <a:rPr lang="en-US" baseline="0" dirty="0" smtClean="0"/>
              <a:t> STAR 1</a:t>
            </a:r>
          </a:p>
          <a:p>
            <a:pPr lvl="0">
              <a:spcBef>
                <a:spcPts val="0"/>
              </a:spcBef>
              <a:buNone/>
            </a:pPr>
            <a:r>
              <a:rPr lang="en-US" b="1" baseline="0" dirty="0" smtClean="0"/>
              <a:t>Hatz</a:t>
            </a:r>
            <a:r>
              <a:rPr lang="en-US" baseline="0" dirty="0" smtClean="0"/>
              <a:t>: Read STAR 2</a:t>
            </a:r>
          </a:p>
          <a:p>
            <a:pPr lvl="0">
              <a:spcBef>
                <a:spcPts val="0"/>
              </a:spcBef>
              <a:buNone/>
            </a:pPr>
            <a:r>
              <a:rPr lang="en-US" b="1" baseline="0" dirty="0" smtClean="0"/>
              <a:t>Marc</a:t>
            </a:r>
            <a:r>
              <a:rPr lang="en-US" baseline="0" dirty="0" smtClean="0"/>
              <a:t>: Read STAR 3</a:t>
            </a:r>
            <a:endParaRPr lang="en-US" dirty="0" smtClean="0"/>
          </a:p>
          <a:p>
            <a:pPr lvl="0" rtl="0">
              <a:spcBef>
                <a:spcPts val="0"/>
              </a:spcBef>
              <a:buNone/>
            </a:pPr>
            <a:endParaRPr lang="en-US" dirty="0"/>
          </a:p>
        </p:txBody>
      </p:sp>
    </p:spTree>
    <p:extLst>
      <p:ext uri="{BB962C8B-B14F-4D97-AF65-F5344CB8AC3E}">
        <p14:creationId xmlns:p14="http://schemas.microsoft.com/office/powerpoint/2010/main" val="600154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Marc</a:t>
            </a:r>
            <a:r>
              <a:rPr lang="en-US" sz="1100" b="0" dirty="0" smtClean="0">
                <a:solidFill>
                  <a:srgbClr val="385723"/>
                </a:solidFill>
                <a:latin typeface="Calibri" charset="0"/>
                <a:ea typeface="Calibri" charset="0"/>
                <a:cs typeface="Calibri" charset="0"/>
                <a:sym typeface="Cambria"/>
              </a:rPr>
              <a:t>:</a:t>
            </a:r>
            <a:r>
              <a:rPr lang="en-US" sz="1100" b="0" baseline="0" dirty="0" smtClean="0">
                <a:solidFill>
                  <a:srgbClr val="385723"/>
                </a:solidFill>
                <a:latin typeface="Calibri" charset="0"/>
                <a:ea typeface="Calibri" charset="0"/>
                <a:cs typeface="Calibri" charset="0"/>
                <a:sym typeface="Cambria"/>
              </a:rPr>
              <a:t> Read Component 4 and briefly discuss the underlined concepts in the rationale</a:t>
            </a:r>
          </a:p>
          <a:p>
            <a:pPr marL="0" lvl="0" indent="0">
              <a:lnSpc>
                <a:spcPct val="100000"/>
              </a:lnSpc>
              <a:spcBef>
                <a:spcPts val="1200"/>
              </a:spcBef>
              <a:buClr>
                <a:srgbClr val="385723"/>
              </a:buClr>
              <a:buNone/>
            </a:pPr>
            <a:r>
              <a:rPr lang="en-US" sz="1100" b="1" dirty="0" smtClean="0">
                <a:solidFill>
                  <a:srgbClr val="385723"/>
                </a:solidFill>
                <a:latin typeface="Calibri" charset="0"/>
                <a:ea typeface="Calibri" charset="0"/>
                <a:cs typeface="Calibri" charset="0"/>
                <a:sym typeface="Cambria"/>
              </a:rPr>
              <a:t>Hatz/Dansby</a:t>
            </a:r>
            <a:r>
              <a:rPr lang="en-US" sz="1100" b="0" dirty="0" smtClean="0">
                <a:solidFill>
                  <a:srgbClr val="385723"/>
                </a:solidFill>
                <a:latin typeface="Calibri" charset="0"/>
                <a:ea typeface="Calibri" charset="0"/>
                <a:cs typeface="Calibri" charset="0"/>
                <a:sym typeface="Cambria"/>
              </a:rPr>
              <a:t>: Examining</a:t>
            </a:r>
            <a:r>
              <a:rPr lang="en-US" sz="1100" b="0" baseline="0" dirty="0" smtClean="0">
                <a:solidFill>
                  <a:srgbClr val="385723"/>
                </a:solidFill>
                <a:latin typeface="Calibri" charset="0"/>
                <a:ea typeface="Calibri" charset="0"/>
                <a:cs typeface="Calibri" charset="0"/>
                <a:sym typeface="Cambria"/>
              </a:rPr>
              <a:t> the overall programmatic features of teacher leadership</a:t>
            </a:r>
            <a:endParaRPr lang="en-US" sz="1100" b="0" dirty="0" smtClean="0">
              <a:solidFill>
                <a:srgbClr val="385723"/>
              </a:solidFill>
              <a:latin typeface="Calibri" charset="0"/>
              <a:ea typeface="Calibri" charset="0"/>
              <a:cs typeface="Calibri" charset="0"/>
              <a:sym typeface="Cambria"/>
            </a:endParaRPr>
          </a:p>
          <a:p>
            <a:pPr marL="0" marR="0" lvl="0" indent="0" algn="l" defTabSz="457200" rtl="0" eaLnBrk="1" fontAlgn="auto" latinLnBrk="0" hangingPunct="1">
              <a:lnSpc>
                <a:spcPct val="100000"/>
              </a:lnSpc>
              <a:spcBef>
                <a:spcPts val="1200"/>
              </a:spcBef>
              <a:spcAft>
                <a:spcPts val="0"/>
              </a:spcAft>
              <a:buClr>
                <a:srgbClr val="385723"/>
              </a:buClr>
              <a:buSzTx/>
              <a:buFontTx/>
              <a:buNone/>
              <a:tabLst/>
              <a:defRPr/>
            </a:pPr>
            <a:r>
              <a:rPr lang="en-US" sz="1100" b="1" dirty="0" smtClean="0">
                <a:solidFill>
                  <a:srgbClr val="385723"/>
                </a:solidFill>
                <a:latin typeface="Calibri" charset="0"/>
                <a:ea typeface="Calibri" charset="0"/>
                <a:cs typeface="Calibri" charset="0"/>
                <a:sym typeface="Cambria"/>
              </a:rPr>
              <a:t>Andrea:</a:t>
            </a:r>
            <a:r>
              <a:rPr lang="en-US" sz="1100" b="1" baseline="0" dirty="0" smtClean="0">
                <a:solidFill>
                  <a:srgbClr val="385723"/>
                </a:solidFill>
                <a:latin typeface="Calibri" charset="0"/>
                <a:ea typeface="Calibri" charset="0"/>
                <a:cs typeface="Calibri" charset="0"/>
                <a:sym typeface="Cambria"/>
              </a:rPr>
              <a:t> </a:t>
            </a:r>
            <a:r>
              <a:rPr lang="en-US" sz="1100" b="0" baseline="0" dirty="0" smtClean="0">
                <a:solidFill>
                  <a:srgbClr val="385723"/>
                </a:solidFill>
                <a:latin typeface="Calibri" charset="0"/>
                <a:ea typeface="Calibri" charset="0"/>
                <a:cs typeface="Calibri" charset="0"/>
                <a:sym typeface="Cambria"/>
              </a:rPr>
              <a:t>Performance evaluation of individual teacher leaders</a:t>
            </a:r>
            <a:endParaRPr lang="en-US" sz="1100" b="1" baseline="0" dirty="0" smtClean="0">
              <a:solidFill>
                <a:srgbClr val="385723"/>
              </a:solidFill>
              <a:latin typeface="Calibri" charset="0"/>
              <a:ea typeface="Calibri" charset="0"/>
              <a:cs typeface="Calibri" charset="0"/>
              <a:sym typeface="Cambria"/>
            </a:endParaRPr>
          </a:p>
          <a:p>
            <a:pPr marL="0" lvl="0" indent="0">
              <a:lnSpc>
                <a:spcPct val="100000"/>
              </a:lnSpc>
              <a:spcBef>
                <a:spcPts val="1200"/>
              </a:spcBef>
              <a:buClr>
                <a:srgbClr val="385723"/>
              </a:buClr>
              <a:buNone/>
            </a:pPr>
            <a:r>
              <a:rPr lang="en-US" sz="1100" b="1" baseline="0" dirty="0" smtClean="0">
                <a:solidFill>
                  <a:srgbClr val="385723"/>
                </a:solidFill>
                <a:latin typeface="Calibri" charset="0"/>
                <a:ea typeface="Calibri" charset="0"/>
                <a:cs typeface="Calibri" charset="0"/>
                <a:sym typeface="Cambria"/>
              </a:rPr>
              <a:t>Billett: </a:t>
            </a:r>
            <a:r>
              <a:rPr lang="en-US" sz="1100" b="0" baseline="0" dirty="0" smtClean="0">
                <a:solidFill>
                  <a:srgbClr val="385723"/>
                </a:solidFill>
                <a:latin typeface="Calibri" charset="0"/>
                <a:ea typeface="Calibri" charset="0"/>
                <a:cs typeface="Calibri" charset="0"/>
                <a:sym typeface="Cambria"/>
              </a:rPr>
              <a:t>Individual and collaborative reflection that teacher leaders conduct about their practice (inquiry).</a:t>
            </a:r>
          </a:p>
          <a:p>
            <a:pPr lvl="0">
              <a:spcBef>
                <a:spcPts val="0"/>
              </a:spcBef>
              <a:buNone/>
            </a:pPr>
            <a:endParaRPr lang="en-US" dirty="0"/>
          </a:p>
        </p:txBody>
      </p:sp>
    </p:spTree>
    <p:extLst>
      <p:ext uri="{BB962C8B-B14F-4D97-AF65-F5344CB8AC3E}">
        <p14:creationId xmlns:p14="http://schemas.microsoft.com/office/powerpoint/2010/main" val="505733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a:t>
            </a:r>
            <a:r>
              <a:rPr lang="en-US" dirty="0" smtClean="0"/>
              <a:t>:</a:t>
            </a:r>
            <a:r>
              <a:rPr lang="en-US" baseline="0" dirty="0" smtClean="0"/>
              <a:t> Once again, we see that there is clearly a misalignment between what our partnership teachers are not understanding about how to become more apart of the UTRPP program and teacher leadership.  It is with this information that we further support our claim that it is up to us to reach across the partnership into the schools and let all of our faculty and staff hear and see the amazing work our teacher leaders are doing, behind the scenes, to advance the success of the program and partnership.  </a:t>
            </a:r>
            <a:endParaRPr lang="en-US" dirty="0"/>
          </a:p>
        </p:txBody>
      </p:sp>
    </p:spTree>
    <p:extLst>
      <p:ext uri="{BB962C8B-B14F-4D97-AF65-F5344CB8AC3E}">
        <p14:creationId xmlns:p14="http://schemas.microsoft.com/office/powerpoint/2010/main" val="133755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b="1" dirty="0" smtClean="0"/>
              <a:t>Billett</a:t>
            </a:r>
            <a:r>
              <a:rPr lang="en-US" dirty="0" smtClean="0"/>
              <a:t>: Read</a:t>
            </a:r>
            <a:r>
              <a:rPr lang="en-US" baseline="0" dirty="0" smtClean="0"/>
              <a:t> STAR 1</a:t>
            </a:r>
          </a:p>
          <a:p>
            <a:pPr lvl="0">
              <a:spcBef>
                <a:spcPts val="0"/>
              </a:spcBef>
              <a:buNone/>
            </a:pPr>
            <a:r>
              <a:rPr lang="en-US" b="1" baseline="0" dirty="0" smtClean="0"/>
              <a:t>Hatz</a:t>
            </a:r>
            <a:r>
              <a:rPr lang="en-US" baseline="0" dirty="0" smtClean="0"/>
              <a:t>: Read STAR 2</a:t>
            </a:r>
            <a:endParaRPr lang="en-US" dirty="0"/>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002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b="1" dirty="0" smtClean="0"/>
              <a:t>Andrea</a:t>
            </a:r>
            <a:r>
              <a:rPr lang="en-US" dirty="0" smtClean="0"/>
              <a:t>: Read</a:t>
            </a:r>
            <a:r>
              <a:rPr lang="en-US" baseline="0" dirty="0" smtClean="0"/>
              <a:t> STAR 1</a:t>
            </a:r>
          </a:p>
          <a:p>
            <a:pPr lvl="0">
              <a:spcBef>
                <a:spcPts val="0"/>
              </a:spcBef>
              <a:buNone/>
            </a:pPr>
            <a:r>
              <a:rPr lang="en-US" b="1" baseline="0" dirty="0" smtClean="0"/>
              <a:t>Dansby</a:t>
            </a:r>
            <a:r>
              <a:rPr lang="en-US" baseline="0" dirty="0" smtClean="0"/>
              <a:t>: Read STAR 2 - </a:t>
            </a:r>
            <a:r>
              <a:rPr lang="en-US" b="0" dirty="0" smtClean="0"/>
              <a:t>This is just the beginning of our partnership program,</a:t>
            </a:r>
            <a:r>
              <a:rPr lang="en-US" b="0" baseline="0" dirty="0" smtClean="0"/>
              <a:t> it will continue to grow and change as we empower current participants to inspire and encourage the teachers at their sites to step up and become future leaders.</a:t>
            </a:r>
          </a:p>
          <a:p>
            <a:pPr lvl="0">
              <a:spcBef>
                <a:spcPts val="0"/>
              </a:spcBef>
              <a:buNone/>
            </a:pPr>
            <a:r>
              <a:rPr lang="en-US" b="1" baseline="0" dirty="0" smtClean="0"/>
              <a:t>Marc</a:t>
            </a:r>
            <a:r>
              <a:rPr lang="en-US" b="0" baseline="0" dirty="0" smtClean="0"/>
              <a:t>: Read STAR 3 </a:t>
            </a:r>
            <a:endParaRPr lang="en-US" b="0" dirty="0"/>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3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b="1" dirty="0" smtClean="0"/>
              <a:t>Marc</a:t>
            </a:r>
            <a:r>
              <a:rPr lang="en-US" dirty="0" smtClean="0"/>
              <a:t>: Ask for questions</a:t>
            </a:r>
            <a:endParaRPr dirty="0"/>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286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b="1" dirty="0" smtClean="0"/>
              <a:t>Marc</a:t>
            </a:r>
            <a:r>
              <a:rPr lang="en-US" dirty="0" smtClean="0"/>
              <a:t>: Here</a:t>
            </a:r>
            <a:r>
              <a:rPr lang="en-US" baseline="0" dirty="0" smtClean="0"/>
              <a:t> is our contact information in case anyone is interested in finding out more about our program and the amazing work that is being done by all stakeholders in UTRPP.  (I have business cards if anyone needs immediate contact information)</a:t>
            </a:r>
            <a:endParaRPr dirty="0"/>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048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554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55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a:t>
            </a:r>
            <a:r>
              <a:rPr lang="en-US" dirty="0" smtClean="0"/>
              <a:t>:  We will be examining</a:t>
            </a:r>
            <a:r>
              <a:rPr lang="en-US" baseline="0" dirty="0" smtClean="0"/>
              <a:t> teacher leadership and how to empower teacher leaders to have a voice in their schools, as well as across a partnership within a school district. Furthermore, we will use the work of Killion, and her associates, to provide a framework as to our collective thoughts and discussion.  It is with this work, along with the work of many other publications, which will provide support to our claims and evidence throughout our presentation. (Read</a:t>
            </a:r>
            <a:r>
              <a:rPr lang="en-US" b="1" baseline="0" dirty="0" smtClean="0"/>
              <a:t> both </a:t>
            </a:r>
            <a:r>
              <a:rPr lang="en-US" baseline="0" dirty="0" smtClean="0"/>
              <a:t>stars for the Rationale)</a:t>
            </a:r>
          </a:p>
          <a:p>
            <a:pPr lvl="0">
              <a:spcBef>
                <a:spcPts val="0"/>
              </a:spcBef>
              <a:buNone/>
            </a:pPr>
            <a:endParaRPr lang="en-US" baseline="0" dirty="0" smtClean="0"/>
          </a:p>
          <a:p>
            <a:pPr lvl="0">
              <a:spcBef>
                <a:spcPts val="0"/>
              </a:spcBef>
              <a:buNone/>
            </a:pPr>
            <a:r>
              <a:rPr lang="en-US" baseline="0" dirty="0" smtClean="0"/>
              <a:t>ALL: Elaborate on this component</a:t>
            </a:r>
            <a:endParaRPr lang="en-US" dirty="0"/>
          </a:p>
        </p:txBody>
      </p:sp>
    </p:spTree>
    <p:extLst>
      <p:ext uri="{BB962C8B-B14F-4D97-AF65-F5344CB8AC3E}">
        <p14:creationId xmlns:p14="http://schemas.microsoft.com/office/powerpoint/2010/main" val="50573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88900" marR="0" lvl="0" indent="0" algn="l" rtl="0">
              <a:lnSpc>
                <a:spcPct val="100000"/>
              </a:lnSpc>
              <a:spcBef>
                <a:spcPts val="0"/>
              </a:spcBef>
              <a:spcAft>
                <a:spcPts val="0"/>
              </a:spcAft>
              <a:buClr>
                <a:schemeClr val="dk1"/>
              </a:buClr>
              <a:buSzPct val="100000"/>
              <a:buFont typeface="Cambria"/>
              <a:buNone/>
            </a:pPr>
            <a:r>
              <a:rPr lang="en-US" sz="1100" b="1" dirty="0" smtClean="0">
                <a:solidFill>
                  <a:srgbClr val="385723"/>
                </a:solidFill>
                <a:latin typeface="Calibri" charset="0"/>
                <a:ea typeface="Calibri" charset="0"/>
                <a:cs typeface="Calibri" charset="0"/>
                <a:sym typeface="Cambria"/>
              </a:rPr>
              <a:t>Marc</a:t>
            </a:r>
            <a:r>
              <a:rPr lang="en-US" sz="1100" dirty="0" smtClean="0">
                <a:solidFill>
                  <a:srgbClr val="385723"/>
                </a:solidFill>
                <a:latin typeface="Calibri" charset="0"/>
                <a:ea typeface="Calibri" charset="0"/>
                <a:cs typeface="Calibri" charset="0"/>
                <a:sym typeface="Cambria"/>
              </a:rPr>
              <a:t> – (Read</a:t>
            </a:r>
            <a:r>
              <a:rPr lang="en-US" sz="1100" baseline="0" dirty="0" smtClean="0">
                <a:solidFill>
                  <a:srgbClr val="385723"/>
                </a:solidFill>
                <a:latin typeface="Calibri" charset="0"/>
                <a:ea typeface="Calibri" charset="0"/>
                <a:cs typeface="Calibri" charset="0"/>
                <a:sym typeface="Cambria"/>
              </a:rPr>
              <a:t> the explanation) - </a:t>
            </a:r>
            <a:r>
              <a:rPr lang="en-US" sz="1100" dirty="0" smtClean="0">
                <a:solidFill>
                  <a:srgbClr val="385723"/>
                </a:solidFill>
                <a:latin typeface="Calibri" charset="0"/>
                <a:ea typeface="Calibri" charset="0"/>
                <a:cs typeface="Calibri" charset="0"/>
                <a:sym typeface="Cambria"/>
              </a:rPr>
              <a:t>Residents are s</a:t>
            </a:r>
            <a:r>
              <a:rPr lang="en-US" sz="1100" b="0" i="0" u="none" strike="noStrike" cap="none" dirty="0" smtClean="0">
                <a:solidFill>
                  <a:srgbClr val="385723"/>
                </a:solidFill>
                <a:latin typeface="Calibri" charset="0"/>
                <a:ea typeface="Calibri" charset="0"/>
                <a:cs typeface="Calibri" charset="0"/>
                <a:sym typeface="Cambria"/>
              </a:rPr>
              <a:t>elected for the program through an application process.</a:t>
            </a:r>
            <a:r>
              <a:rPr lang="en-US" sz="1100" b="0" i="0" u="none" strike="noStrike" cap="none" baseline="0" dirty="0" smtClean="0">
                <a:solidFill>
                  <a:srgbClr val="385723"/>
                </a:solidFill>
                <a:latin typeface="Calibri" charset="0"/>
                <a:ea typeface="Calibri" charset="0"/>
                <a:cs typeface="Calibri" charset="0"/>
                <a:sym typeface="Cambria"/>
              </a:rPr>
              <a:t>  They are c</a:t>
            </a:r>
            <a:r>
              <a:rPr lang="en-US" sz="1100" dirty="0" smtClean="0">
                <a:solidFill>
                  <a:srgbClr val="385723"/>
                </a:solidFill>
                <a:latin typeface="Calibri" charset="0"/>
                <a:ea typeface="Calibri" charset="0"/>
                <a:cs typeface="Calibri" charset="0"/>
                <a:sym typeface="Cambria"/>
              </a:rPr>
              <a:t>ontracted by Hillsborough</a:t>
            </a:r>
            <a:r>
              <a:rPr lang="en-US" sz="1100" baseline="0" dirty="0" smtClean="0">
                <a:solidFill>
                  <a:srgbClr val="385723"/>
                </a:solidFill>
                <a:latin typeface="Calibri" charset="0"/>
                <a:ea typeface="Calibri" charset="0"/>
                <a:cs typeface="Calibri" charset="0"/>
                <a:sym typeface="Cambria"/>
              </a:rPr>
              <a:t> County Public Schools and USF for field experience and coursework from</a:t>
            </a:r>
            <a:r>
              <a:rPr lang="en-US" sz="1100" dirty="0" smtClean="0">
                <a:solidFill>
                  <a:srgbClr val="385723"/>
                </a:solidFill>
                <a:latin typeface="Calibri" charset="0"/>
                <a:ea typeface="Calibri" charset="0"/>
                <a:cs typeface="Calibri" charset="0"/>
                <a:sym typeface="Cambria"/>
              </a:rPr>
              <a:t> 7:30am – 3:30pm,</a:t>
            </a:r>
            <a:r>
              <a:rPr lang="en-US" sz="1100" baseline="0" dirty="0" smtClean="0">
                <a:solidFill>
                  <a:srgbClr val="385723"/>
                </a:solidFill>
                <a:latin typeface="Calibri" charset="0"/>
                <a:ea typeface="Calibri" charset="0"/>
                <a:cs typeface="Calibri" charset="0"/>
                <a:sym typeface="Cambria"/>
              </a:rPr>
              <a:t> </a:t>
            </a:r>
            <a:r>
              <a:rPr lang="en-US" sz="1100" dirty="0" smtClean="0">
                <a:solidFill>
                  <a:srgbClr val="385723"/>
                </a:solidFill>
                <a:latin typeface="Calibri" charset="0"/>
                <a:ea typeface="Calibri" charset="0"/>
                <a:cs typeface="Calibri" charset="0"/>
                <a:sym typeface="Cambria"/>
              </a:rPr>
              <a:t>Monday through Friday, allowing</a:t>
            </a:r>
            <a:r>
              <a:rPr lang="en-US" sz="1100" baseline="0" dirty="0" smtClean="0">
                <a:solidFill>
                  <a:srgbClr val="385723"/>
                </a:solidFill>
                <a:latin typeface="Calibri" charset="0"/>
                <a:ea typeface="Calibri" charset="0"/>
                <a:cs typeface="Calibri" charset="0"/>
                <a:sym typeface="Cambria"/>
              </a:rPr>
              <a:t> for the residents to work, if they need to, in order to support their financial needs.  Residents do receive a small stipend each semester to off-set some costs, but most still have to work.</a:t>
            </a:r>
            <a:r>
              <a:rPr lang="en-US" sz="1100" dirty="0" smtClean="0">
                <a:solidFill>
                  <a:srgbClr val="385723"/>
                </a:solidFill>
                <a:latin typeface="Calibri" charset="0"/>
                <a:ea typeface="Calibri" charset="0"/>
                <a:cs typeface="Calibri" charset="0"/>
                <a:sym typeface="Cambria"/>
              </a:rPr>
              <a:t> UTRPP</a:t>
            </a:r>
            <a:r>
              <a:rPr lang="en-US" sz="1100" baseline="0" dirty="0" smtClean="0">
                <a:solidFill>
                  <a:srgbClr val="385723"/>
                </a:solidFill>
                <a:latin typeface="Calibri" charset="0"/>
                <a:ea typeface="Calibri" charset="0"/>
                <a:cs typeface="Calibri" charset="0"/>
                <a:sym typeface="Cambria"/>
              </a:rPr>
              <a:t> is a </a:t>
            </a:r>
            <a:r>
              <a:rPr lang="en-US" sz="1100" b="0" i="0" u="none" strike="noStrike" cap="none" baseline="0" dirty="0" smtClean="0">
                <a:solidFill>
                  <a:srgbClr val="385723"/>
                </a:solidFill>
                <a:latin typeface="Calibri" charset="0"/>
                <a:ea typeface="Calibri" charset="0"/>
                <a:cs typeface="Calibri" charset="0"/>
                <a:sym typeface="Cambria"/>
              </a:rPr>
              <a:t>t</a:t>
            </a:r>
            <a:r>
              <a:rPr lang="en-US" sz="1100" b="0" i="0" u="none" strike="noStrike" cap="none" dirty="0" smtClean="0">
                <a:solidFill>
                  <a:srgbClr val="385723"/>
                </a:solidFill>
                <a:latin typeface="Calibri" charset="0"/>
                <a:ea typeface="Calibri" charset="0"/>
                <a:cs typeface="Calibri" charset="0"/>
                <a:sym typeface="Cambria"/>
              </a:rPr>
              <a:t>wo-year long, full-time elementary (K-5) residency in which they</a:t>
            </a:r>
            <a:r>
              <a:rPr lang="en-US" sz="1100" b="0" i="0" u="none" strike="noStrike" cap="none" baseline="0" dirty="0" smtClean="0">
                <a:solidFill>
                  <a:srgbClr val="385723"/>
                </a:solidFill>
                <a:latin typeface="Calibri" charset="0"/>
                <a:ea typeface="Calibri" charset="0"/>
                <a:cs typeface="Calibri" charset="0"/>
                <a:sym typeface="Cambria"/>
              </a:rPr>
              <a:t> a</a:t>
            </a:r>
            <a:r>
              <a:rPr lang="en-US" sz="1100" b="0" i="0" u="none" strike="noStrike" cap="none" dirty="0" smtClean="0">
                <a:solidFill>
                  <a:srgbClr val="385723"/>
                </a:solidFill>
                <a:latin typeface="Calibri" charset="0"/>
                <a:ea typeface="Calibri" charset="0"/>
                <a:cs typeface="Calibri" charset="0"/>
                <a:sym typeface="Cambria"/>
              </a:rPr>
              <a:t>ccumulate almost </a:t>
            </a:r>
            <a:r>
              <a:rPr lang="en-US" sz="1100" b="1" i="0" u="none" strike="noStrike" cap="none" dirty="0" smtClean="0">
                <a:solidFill>
                  <a:srgbClr val="385723"/>
                </a:solidFill>
                <a:latin typeface="Calibri" charset="0"/>
                <a:ea typeface="Calibri" charset="0"/>
                <a:cs typeface="Calibri" charset="0"/>
                <a:sym typeface="Cambria"/>
              </a:rPr>
              <a:t>2,000 hours of</a:t>
            </a:r>
            <a:r>
              <a:rPr lang="en-US" sz="1100" b="1" dirty="0" smtClean="0">
                <a:solidFill>
                  <a:srgbClr val="385723"/>
                </a:solidFill>
                <a:latin typeface="Calibri" charset="0"/>
                <a:ea typeface="Calibri" charset="0"/>
                <a:cs typeface="Calibri" charset="0"/>
                <a:sym typeface="Cambria"/>
              </a:rPr>
              <a:t> clinical</a:t>
            </a:r>
            <a:r>
              <a:rPr lang="en-US" sz="1100" b="1" i="0" u="none" strike="noStrike" cap="none" dirty="0" smtClean="0">
                <a:solidFill>
                  <a:srgbClr val="385723"/>
                </a:solidFill>
                <a:latin typeface="Calibri" charset="0"/>
                <a:ea typeface="Calibri" charset="0"/>
                <a:cs typeface="Calibri" charset="0"/>
                <a:sym typeface="Cambria"/>
              </a:rPr>
              <a:t> experience </a:t>
            </a:r>
            <a:r>
              <a:rPr lang="en-US" sz="1100" b="0" i="0" u="none" strike="noStrike" cap="none" dirty="0" smtClean="0">
                <a:solidFill>
                  <a:srgbClr val="385723"/>
                </a:solidFill>
                <a:latin typeface="Calibri" charset="0"/>
                <a:ea typeface="Calibri" charset="0"/>
                <a:cs typeface="Calibri" charset="0"/>
                <a:sym typeface="Cambria"/>
              </a:rPr>
              <a:t>through</a:t>
            </a:r>
            <a:r>
              <a:rPr lang="en-US" sz="1100" b="0" i="0" u="none" strike="noStrike" cap="none" baseline="0" dirty="0" smtClean="0">
                <a:solidFill>
                  <a:srgbClr val="385723"/>
                </a:solidFill>
                <a:latin typeface="Calibri" charset="0"/>
                <a:ea typeface="Calibri" charset="0"/>
                <a:cs typeface="Calibri" charset="0"/>
                <a:sym typeface="Cambria"/>
              </a:rPr>
              <a:t> d</a:t>
            </a:r>
            <a:r>
              <a:rPr lang="en-US" sz="1100" dirty="0" smtClean="0">
                <a:solidFill>
                  <a:srgbClr val="385723"/>
                </a:solidFill>
                <a:latin typeface="Calibri" charset="0"/>
                <a:ea typeface="Calibri" charset="0"/>
                <a:cs typeface="Calibri" charset="0"/>
                <a:sym typeface="Cambria"/>
              </a:rPr>
              <a:t>aily classroom experiences alongside a Collaborating Teacher who was selected by their administration</a:t>
            </a:r>
            <a:r>
              <a:rPr lang="en-US" sz="1100" baseline="0" dirty="0" smtClean="0">
                <a:solidFill>
                  <a:srgbClr val="385723"/>
                </a:solidFill>
                <a:latin typeface="Calibri" charset="0"/>
                <a:ea typeface="Calibri" charset="0"/>
                <a:cs typeface="Calibri" charset="0"/>
                <a:sym typeface="Cambria"/>
              </a:rPr>
              <a:t> based on a highly-effective rating and clinical education training. Residents receive d</a:t>
            </a:r>
            <a:r>
              <a:rPr lang="en-US" sz="1100" dirty="0" smtClean="0">
                <a:solidFill>
                  <a:srgbClr val="385723"/>
                </a:solidFill>
                <a:latin typeface="Calibri" charset="0"/>
                <a:ea typeface="Calibri" charset="0"/>
                <a:cs typeface="Calibri" charset="0"/>
                <a:sym typeface="Cambria"/>
              </a:rPr>
              <a:t>aily supervision</a:t>
            </a:r>
            <a:r>
              <a:rPr lang="en-US" sz="1100" baseline="0" dirty="0" smtClean="0">
                <a:solidFill>
                  <a:srgbClr val="385723"/>
                </a:solidFill>
                <a:latin typeface="Calibri" charset="0"/>
                <a:ea typeface="Calibri" charset="0"/>
                <a:cs typeface="Calibri" charset="0"/>
                <a:sym typeface="Cambria"/>
              </a:rPr>
              <a:t> and s</a:t>
            </a:r>
            <a:r>
              <a:rPr lang="en-US" sz="1100" dirty="0" smtClean="0">
                <a:solidFill>
                  <a:srgbClr val="385723"/>
                </a:solidFill>
                <a:latin typeface="Calibri" charset="0"/>
                <a:ea typeface="Calibri" charset="0"/>
                <a:cs typeface="Calibri" charset="0"/>
                <a:sym typeface="Cambria"/>
              </a:rPr>
              <a:t>upport alongside a Partnership Resource Teacher.  Residents </a:t>
            </a:r>
            <a:r>
              <a:rPr lang="en-US" sz="1100" b="0" i="0" u="none" strike="noStrike" cap="none" dirty="0" smtClean="0">
                <a:solidFill>
                  <a:srgbClr val="385723"/>
                </a:solidFill>
                <a:latin typeface="Calibri" charset="0"/>
                <a:ea typeface="Calibri" charset="0"/>
                <a:cs typeface="Calibri" charset="0"/>
                <a:sym typeface="Cambria"/>
              </a:rPr>
              <a:t>integrate university coursework with the realities of elementary school classrooms.</a:t>
            </a:r>
            <a:r>
              <a:rPr lang="en-US" sz="1100" b="0" i="0" u="none" strike="noStrike" cap="none" baseline="0" dirty="0" smtClean="0">
                <a:solidFill>
                  <a:srgbClr val="385723"/>
                </a:solidFill>
                <a:latin typeface="Calibri" charset="0"/>
                <a:ea typeface="Calibri" charset="0"/>
                <a:cs typeface="Calibri" charset="0"/>
                <a:sym typeface="Cambria"/>
              </a:rPr>
              <a:t>  Final year residents have the opportunity to </a:t>
            </a:r>
            <a:r>
              <a:rPr lang="en-US" sz="1100" b="0" i="0" u="none" strike="noStrike" cap="none" baseline="0" dirty="0" smtClean="0">
                <a:solidFill>
                  <a:srgbClr val="385723"/>
                </a:solidFill>
                <a:latin typeface="Calibri"/>
                <a:ea typeface="Calibri"/>
                <a:cs typeface="Calibri"/>
                <a:sym typeface="Calibri"/>
              </a:rPr>
              <a:t>p</a:t>
            </a:r>
            <a:r>
              <a:rPr lang="en-US" sz="1100" dirty="0" smtClean="0">
                <a:solidFill>
                  <a:srgbClr val="385723"/>
                </a:solidFill>
                <a:latin typeface="Calibri"/>
                <a:ea typeface="Calibri"/>
                <a:cs typeface="Calibri"/>
                <a:sym typeface="Calibri"/>
              </a:rPr>
              <a:t>resent </a:t>
            </a:r>
            <a:r>
              <a:rPr lang="en-US" sz="1100" dirty="0">
                <a:solidFill>
                  <a:srgbClr val="385723"/>
                </a:solidFill>
                <a:latin typeface="Calibri"/>
                <a:ea typeface="Calibri"/>
                <a:cs typeface="Calibri"/>
                <a:sym typeface="Calibri"/>
              </a:rPr>
              <a:t>at </a:t>
            </a:r>
            <a:r>
              <a:rPr lang="en-US" sz="1100" dirty="0" smtClean="0">
                <a:solidFill>
                  <a:srgbClr val="385723"/>
                </a:solidFill>
                <a:latin typeface="Calibri"/>
                <a:ea typeface="Calibri"/>
                <a:cs typeface="Calibri"/>
                <a:sym typeface="Calibri"/>
              </a:rPr>
              <a:t>this</a:t>
            </a:r>
            <a:r>
              <a:rPr lang="en-US" sz="1100" baseline="0" dirty="0" smtClean="0">
                <a:solidFill>
                  <a:srgbClr val="385723"/>
                </a:solidFill>
                <a:latin typeface="Calibri"/>
                <a:ea typeface="Calibri"/>
                <a:cs typeface="Calibri"/>
                <a:sym typeface="Calibri"/>
              </a:rPr>
              <a:t> conference</a:t>
            </a:r>
            <a:r>
              <a:rPr lang="en-US" sz="1100" dirty="0" smtClean="0">
                <a:solidFill>
                  <a:srgbClr val="385723"/>
                </a:solidFill>
                <a:latin typeface="Calibri"/>
                <a:ea typeface="Calibri"/>
                <a:cs typeface="Calibri"/>
                <a:sym typeface="Calibri"/>
              </a:rPr>
              <a:t> (National </a:t>
            </a:r>
            <a:r>
              <a:rPr lang="en-US" sz="1100" dirty="0">
                <a:solidFill>
                  <a:srgbClr val="385723"/>
                </a:solidFill>
                <a:latin typeface="Calibri"/>
                <a:ea typeface="Calibri"/>
                <a:cs typeface="Calibri"/>
                <a:sym typeface="Calibri"/>
              </a:rPr>
              <a:t>Association of Professional Development Schools Conference – March </a:t>
            </a:r>
            <a:r>
              <a:rPr lang="en-US" sz="1100" dirty="0" smtClean="0">
                <a:solidFill>
                  <a:srgbClr val="385723"/>
                </a:solidFill>
                <a:latin typeface="Calibri"/>
                <a:ea typeface="Calibri"/>
                <a:cs typeface="Calibri"/>
                <a:sym typeface="Calibri"/>
              </a:rPr>
              <a:t>2017),</a:t>
            </a:r>
            <a:r>
              <a:rPr lang="en-US" sz="1100" baseline="0" dirty="0" smtClean="0">
                <a:solidFill>
                  <a:srgbClr val="385723"/>
                </a:solidFill>
                <a:latin typeface="Calibri"/>
                <a:ea typeface="Calibri"/>
                <a:cs typeface="Calibri"/>
                <a:sym typeface="Calibri"/>
              </a:rPr>
              <a:t> as well as at the </a:t>
            </a:r>
            <a:r>
              <a:rPr lang="en-US" sz="1100" dirty="0" smtClean="0">
                <a:solidFill>
                  <a:srgbClr val="385723"/>
                </a:solidFill>
                <a:latin typeface="Calibri"/>
                <a:ea typeface="Calibri"/>
                <a:cs typeface="Calibri"/>
                <a:sym typeface="Calibri"/>
              </a:rPr>
              <a:t>University </a:t>
            </a:r>
            <a:r>
              <a:rPr lang="en-US" sz="1100" dirty="0">
                <a:solidFill>
                  <a:srgbClr val="385723"/>
                </a:solidFill>
                <a:latin typeface="Calibri"/>
                <a:ea typeface="Calibri"/>
                <a:cs typeface="Calibri"/>
                <a:sym typeface="Calibri"/>
              </a:rPr>
              <a:t>of South </a:t>
            </a:r>
            <a:r>
              <a:rPr lang="en-US" sz="1100" dirty="0" smtClean="0">
                <a:solidFill>
                  <a:srgbClr val="385723"/>
                </a:solidFill>
                <a:latin typeface="Calibri"/>
                <a:ea typeface="Calibri"/>
                <a:cs typeface="Calibri"/>
                <a:sym typeface="Calibri"/>
              </a:rPr>
              <a:t>Florida’s Practitioners’ </a:t>
            </a:r>
            <a:r>
              <a:rPr lang="en-US" sz="1100" dirty="0">
                <a:solidFill>
                  <a:srgbClr val="385723"/>
                </a:solidFill>
                <a:latin typeface="Calibri"/>
                <a:ea typeface="Calibri"/>
                <a:cs typeface="Calibri"/>
                <a:sym typeface="Calibri"/>
              </a:rPr>
              <a:t>Inquiry Conference </a:t>
            </a:r>
            <a:r>
              <a:rPr lang="en-US" sz="1100" dirty="0" smtClean="0">
                <a:solidFill>
                  <a:srgbClr val="385723"/>
                </a:solidFill>
                <a:latin typeface="Calibri"/>
                <a:ea typeface="Calibri"/>
                <a:cs typeface="Calibri"/>
                <a:sym typeface="Calibri"/>
              </a:rPr>
              <a:t>this April.</a:t>
            </a:r>
            <a:r>
              <a:rPr lang="en-US" sz="1100" baseline="0" dirty="0">
                <a:solidFill>
                  <a:srgbClr val="385723"/>
                </a:solidFill>
                <a:latin typeface="Calibri"/>
                <a:ea typeface="Calibri"/>
                <a:cs typeface="Calibri"/>
                <a:sym typeface="Calibri"/>
              </a:rPr>
              <a:t> </a:t>
            </a:r>
            <a:r>
              <a:rPr lang="en-US" sz="1100" baseline="0" dirty="0" smtClean="0">
                <a:solidFill>
                  <a:srgbClr val="385723"/>
                </a:solidFill>
                <a:latin typeface="Calibri"/>
                <a:ea typeface="Calibri"/>
                <a:cs typeface="Calibri"/>
                <a:sym typeface="Calibri"/>
              </a:rPr>
              <a:t> Final year residents receive h</a:t>
            </a:r>
            <a:r>
              <a:rPr lang="en-US" sz="1100" dirty="0" smtClean="0">
                <a:solidFill>
                  <a:srgbClr val="385723"/>
                </a:solidFill>
                <a:latin typeface="Calibri"/>
                <a:ea typeface="Calibri"/>
                <a:cs typeface="Calibri"/>
                <a:sym typeface="Calibri"/>
              </a:rPr>
              <a:t>ands-on </a:t>
            </a:r>
            <a:r>
              <a:rPr lang="en-US" sz="1100" dirty="0">
                <a:solidFill>
                  <a:srgbClr val="385723"/>
                </a:solidFill>
                <a:latin typeface="Calibri"/>
                <a:ea typeface="Calibri"/>
                <a:cs typeface="Calibri"/>
                <a:sym typeface="Calibri"/>
              </a:rPr>
              <a:t>Content Coaching </a:t>
            </a:r>
            <a:r>
              <a:rPr lang="en-US" sz="1100" dirty="0" smtClean="0">
                <a:solidFill>
                  <a:srgbClr val="385723"/>
                </a:solidFill>
                <a:latin typeface="Calibri"/>
                <a:ea typeface="Calibri"/>
                <a:cs typeface="Calibri"/>
                <a:sym typeface="Calibri"/>
              </a:rPr>
              <a:t>Cycles</a:t>
            </a:r>
            <a:r>
              <a:rPr lang="en-US" sz="1100" baseline="0" dirty="0" smtClean="0">
                <a:solidFill>
                  <a:srgbClr val="385723"/>
                </a:solidFill>
                <a:latin typeface="Calibri"/>
                <a:ea typeface="Calibri"/>
                <a:cs typeface="Calibri"/>
                <a:sym typeface="Calibri"/>
              </a:rPr>
              <a:t> in the areas of literacy, science and mathematics </a:t>
            </a:r>
            <a:r>
              <a:rPr lang="en-US" sz="1100" b="0" i="0" baseline="0" dirty="0" smtClean="0">
                <a:solidFill>
                  <a:srgbClr val="385723"/>
                </a:solidFill>
                <a:latin typeface="Calibri"/>
                <a:ea typeface="Calibri"/>
                <a:cs typeface="Calibri"/>
                <a:sym typeface="Calibri"/>
              </a:rPr>
              <a:t>(o</a:t>
            </a:r>
            <a:r>
              <a:rPr lang="en-US" sz="1100" dirty="0" smtClean="0">
                <a:solidFill>
                  <a:srgbClr val="385723"/>
                </a:solidFill>
                <a:latin typeface="Calibri"/>
                <a:ea typeface="Calibri"/>
                <a:cs typeface="Calibri"/>
                <a:sym typeface="Calibri"/>
              </a:rPr>
              <a:t>ne </a:t>
            </a:r>
            <a:r>
              <a:rPr lang="en-US" sz="1100" dirty="0">
                <a:solidFill>
                  <a:srgbClr val="385723"/>
                </a:solidFill>
                <a:latin typeface="Calibri"/>
                <a:ea typeface="Calibri"/>
                <a:cs typeface="Calibri"/>
                <a:sym typeface="Calibri"/>
              </a:rPr>
              <a:t>5-week cycle in the Fall </a:t>
            </a:r>
            <a:r>
              <a:rPr lang="en-US" sz="1100" dirty="0" smtClean="0">
                <a:solidFill>
                  <a:srgbClr val="385723"/>
                </a:solidFill>
                <a:latin typeface="Calibri"/>
                <a:ea typeface="Calibri"/>
                <a:cs typeface="Calibri"/>
                <a:sym typeface="Calibri"/>
              </a:rPr>
              <a:t>Semester</a:t>
            </a:r>
            <a:r>
              <a:rPr lang="en-US" sz="1100" baseline="0" dirty="0" smtClean="0">
                <a:solidFill>
                  <a:srgbClr val="385723"/>
                </a:solidFill>
                <a:latin typeface="Calibri"/>
                <a:ea typeface="Calibri"/>
                <a:cs typeface="Calibri"/>
                <a:sym typeface="Calibri"/>
              </a:rPr>
              <a:t> and t</a:t>
            </a:r>
            <a:r>
              <a:rPr lang="en-US" sz="1100" dirty="0" smtClean="0">
                <a:solidFill>
                  <a:srgbClr val="385723"/>
                </a:solidFill>
                <a:latin typeface="Calibri"/>
                <a:ea typeface="Calibri"/>
                <a:cs typeface="Calibri"/>
                <a:sym typeface="Calibri"/>
              </a:rPr>
              <a:t>hree </a:t>
            </a:r>
            <a:r>
              <a:rPr lang="en-US" sz="1100" dirty="0">
                <a:solidFill>
                  <a:srgbClr val="385723"/>
                </a:solidFill>
                <a:latin typeface="Calibri"/>
                <a:ea typeface="Calibri"/>
                <a:cs typeface="Calibri"/>
                <a:sym typeface="Calibri"/>
              </a:rPr>
              <a:t>2-week cycles in the Spring </a:t>
            </a:r>
            <a:r>
              <a:rPr lang="en-US" sz="1100" dirty="0" smtClean="0">
                <a:solidFill>
                  <a:srgbClr val="385723"/>
                </a:solidFill>
                <a:latin typeface="Calibri"/>
                <a:ea typeface="Calibri"/>
                <a:cs typeface="Calibri"/>
                <a:sym typeface="Calibri"/>
              </a:rPr>
              <a:t>Semester). </a:t>
            </a:r>
            <a:endParaRPr lang="en-US" sz="1100" dirty="0">
              <a:solidFill>
                <a:srgbClr val="385723"/>
              </a:solidFill>
              <a:latin typeface="Calibri"/>
              <a:ea typeface="Calibri"/>
              <a:cs typeface="Calibri"/>
              <a:sym typeface="Calibri"/>
            </a:endParaRPr>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58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Dansby:</a:t>
            </a:r>
            <a:r>
              <a:rPr lang="en-US" b="1" baseline="0" dirty="0" smtClean="0"/>
              <a:t> </a:t>
            </a:r>
            <a:r>
              <a:rPr lang="en-US" baseline="0" dirty="0" smtClean="0"/>
              <a:t>Currently there are 6 schools in Hillsborough County that participate in the UTRPP partnership. Four of the schools in the partnership have teachers who participate in UTLA and who are working towards becoming teacher leaders in their schools. </a:t>
            </a:r>
            <a:endParaRPr lang="en-US" dirty="0" smtClean="0"/>
          </a:p>
          <a:p>
            <a:pPr lvl="0">
              <a:spcBef>
                <a:spcPts val="0"/>
              </a:spcBef>
              <a:buNone/>
            </a:pPr>
            <a:r>
              <a:rPr lang="en-US" b="1" dirty="0" smtClean="0"/>
              <a:t>Marc</a:t>
            </a:r>
            <a:r>
              <a:rPr lang="en-US" baseline="0" dirty="0" smtClean="0"/>
              <a:t>: briefly discuss the partnership schools involved in UTRPP (explain Shaw and MOSI)</a:t>
            </a:r>
            <a:endParaRPr lang="en-US" dirty="0"/>
          </a:p>
        </p:txBody>
      </p:sp>
    </p:spTree>
    <p:extLst>
      <p:ext uri="{BB962C8B-B14F-4D97-AF65-F5344CB8AC3E}">
        <p14:creationId xmlns:p14="http://schemas.microsoft.com/office/powerpoint/2010/main" val="3680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Andrea</a:t>
            </a:r>
            <a:r>
              <a:rPr lang="en-US" dirty="0" smtClean="0"/>
              <a:t>:</a:t>
            </a:r>
            <a:r>
              <a:rPr lang="en-US" baseline="0" dirty="0" smtClean="0"/>
              <a:t>  Here we have a breakdown of the data across our partnership schools.  Please focus your attention on the number of Collaborating Teachers versus the number of teachers at each school.  It is important to note that our goal is to reach all of these teachers, in some capacity, to identify with UTRPP and become a part of UTLA.</a:t>
            </a:r>
            <a:endParaRPr lang="en-US" dirty="0"/>
          </a:p>
        </p:txBody>
      </p:sp>
    </p:spTree>
    <p:extLst>
      <p:ext uri="{BB962C8B-B14F-4D97-AF65-F5344CB8AC3E}">
        <p14:creationId xmlns:p14="http://schemas.microsoft.com/office/powerpoint/2010/main" val="179039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Marc</a:t>
            </a:r>
            <a:r>
              <a:rPr lang="en-US" b="1" baseline="0" dirty="0" smtClean="0"/>
              <a:t>: </a:t>
            </a:r>
            <a:r>
              <a:rPr lang="en-US" baseline="0" dirty="0" smtClean="0"/>
              <a:t>(Read each of the groups and what their roles include)</a:t>
            </a:r>
            <a:endParaRPr lang="en-US" dirty="0"/>
          </a:p>
        </p:txBody>
      </p:sp>
    </p:spTree>
    <p:extLst>
      <p:ext uri="{BB962C8B-B14F-4D97-AF65-F5344CB8AC3E}">
        <p14:creationId xmlns:p14="http://schemas.microsoft.com/office/powerpoint/2010/main" val="36809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Dansby</a:t>
            </a:r>
            <a:r>
              <a:rPr lang="en-US" dirty="0" smtClean="0"/>
              <a:t>:</a:t>
            </a:r>
            <a:r>
              <a:rPr lang="en-US" baseline="0" dirty="0" smtClean="0"/>
              <a:t> Mort was the very first partnership school. The administration at Mort piloted the Teacher Leadership Program with several of the teachers from Mort. This is how MTLA was developed. From one partnership school the program has now grown to encompass 3 additional schools from the surrounding area. UTLA allows teachers from different schools to collaborate and communicate about  how we can empower and motivate our teachers at the various sites to join UTLA and continue building strong teacher leadership from within the current teaching staff.</a:t>
            </a:r>
            <a:endParaRPr lang="en-US" dirty="0" smtClean="0"/>
          </a:p>
          <a:p>
            <a:pPr lvl="0">
              <a:spcBef>
                <a:spcPts val="0"/>
              </a:spcBef>
              <a:buNone/>
            </a:pPr>
            <a:endParaRPr lang="en-US"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7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4598893" y="4186517"/>
            <a:ext cx="4406153" cy="11253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subTitle" idx="1"/>
          </p:nvPr>
        </p:nvSpPr>
        <p:spPr>
          <a:xfrm>
            <a:off x="5307106" y="5897001"/>
            <a:ext cx="2666999" cy="656196"/>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21850" y="1297817"/>
            <a:ext cx="2949575" cy="106997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3879398" y="1297818"/>
            <a:ext cx="4629151"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21850" y="2367792"/>
            <a:ext cx="2949575"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21003" y="1292225"/>
            <a:ext cx="2949575" cy="106997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a:spLocks noGrp="1"/>
          </p:cNvSpPr>
          <p:nvPr>
            <p:ph type="pic" idx="2"/>
          </p:nvPr>
        </p:nvSpPr>
        <p:spPr>
          <a:xfrm>
            <a:off x="3878551" y="1292225"/>
            <a:ext cx="4629151"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621003" y="2362200"/>
            <a:ext cx="2949575"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598893" y="4186517"/>
            <a:ext cx="4406153" cy="11253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subTitle" idx="1"/>
          </p:nvPr>
        </p:nvSpPr>
        <p:spPr>
          <a:xfrm>
            <a:off x="5307106" y="5897001"/>
            <a:ext cx="2666999" cy="656196"/>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388909"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628651" y="6356352"/>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1" y="6356352"/>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1" y="6356352"/>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28651" y="6356352"/>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1" y="6356352"/>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1" y="6356352"/>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5388909"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dt" idx="10"/>
          </p:nvPr>
        </p:nvSpPr>
        <p:spPr>
          <a:xfrm>
            <a:off x="628651" y="6356352"/>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1" y="6356352"/>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1" y="6356352"/>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28651" y="6356352"/>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1" y="6356352"/>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457951" y="6356352"/>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lt1"/>
                </a:solidFill>
                <a:latin typeface="Calibri"/>
                <a:ea typeface="Calibri"/>
                <a:cs typeface="Calibri"/>
                <a:sym typeface="Calibri"/>
              </a:rPr>
              <a:t>‹#›</a:t>
            </a:fld>
            <a:endParaRPr lang="en-US"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143000" y="1441144"/>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143000" y="3920820"/>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1" y="1532301"/>
            <a:ext cx="7886700" cy="73146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392048" y="134223"/>
            <a:ext cx="7617728" cy="75112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8651" y="2152795"/>
            <a:ext cx="7886700" cy="417176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51" y="1109104"/>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628651" y="3988829"/>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1222672"/>
            <a:ext cx="7886700" cy="86033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1" y="2209146"/>
            <a:ext cx="3867149" cy="425244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2209146"/>
            <a:ext cx="3867149" cy="425244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1850" y="1224029"/>
            <a:ext cx="7886700" cy="85898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1850" y="2212466"/>
            <a:ext cx="386873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21850" y="3036376"/>
            <a:ext cx="386873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4620761" y="2212466"/>
            <a:ext cx="388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4620761" y="3036376"/>
            <a:ext cx="388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theme" Target="../theme/theme2.xml"/><Relationship Id="rId10"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3.xml"/><Relationship Id="rId5"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88909"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92048" y="134223"/>
            <a:ext cx="7617728" cy="75112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28651" y="1392571"/>
            <a:ext cx="7886700" cy="508639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388909" y="3825503"/>
            <a:ext cx="301101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mailto:kimberly.billett@sdhc.k12.fl.us" TargetMode="External"/><Relationship Id="rId4" Type="http://schemas.openxmlformats.org/officeDocument/2006/relationships/hyperlink" Target="mailto:summam@mail.usf.edu" TargetMode="External"/><Relationship Id="rId5" Type="http://schemas.openxmlformats.org/officeDocument/2006/relationships/hyperlink" Target="mailto:shanna-lee.fair@sdhc.k12.fl.us" TargetMode="External"/><Relationship Id="rId6" Type="http://schemas.openxmlformats.org/officeDocument/2006/relationships/hyperlink" Target="mailto:karen.dansby@sdhc.k12.fl.us" TargetMode="External"/><Relationship Id="rId7" Type="http://schemas.openxmlformats.org/officeDocument/2006/relationships/hyperlink" Target="mailto:carol.tormoehlen@sdhc.k12.fl.us" TargetMode="External"/><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http://dx.doi.org/10.14689/ej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5774194" y="-22302"/>
            <a:ext cx="3267332" cy="214350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Calibri"/>
              <a:buNone/>
            </a:pPr>
            <a:r>
              <a:rPr lang="en-US" sz="3000" b="0" i="0" u="none" strike="noStrike" cap="none" dirty="0" smtClean="0">
                <a:solidFill>
                  <a:schemeClr val="lt1"/>
                </a:solidFill>
                <a:latin typeface="Calibri"/>
                <a:ea typeface="Calibri"/>
                <a:cs typeface="Calibri"/>
                <a:sym typeface="Calibri"/>
              </a:rPr>
              <a:t>Empowering Teacher Leaders Across A Partnership of Urban Schools</a:t>
            </a:r>
            <a:endParaRPr lang="en-US" sz="3000" b="0" i="0" u="none" strike="noStrike" cap="none" dirty="0">
              <a:solidFill>
                <a:schemeClr val="lt1"/>
              </a:solidFill>
              <a:latin typeface="Calibri"/>
              <a:ea typeface="Calibri"/>
              <a:cs typeface="Calibri"/>
              <a:sym typeface="Calibri"/>
            </a:endParaRPr>
          </a:p>
        </p:txBody>
      </p:sp>
      <p:sp>
        <p:nvSpPr>
          <p:cNvPr id="70" name="Shape 70"/>
          <p:cNvSpPr txBox="1">
            <a:spLocks noGrp="1"/>
          </p:cNvSpPr>
          <p:nvPr>
            <p:ph type="subTitle" idx="1"/>
          </p:nvPr>
        </p:nvSpPr>
        <p:spPr>
          <a:xfrm>
            <a:off x="4526101" y="3610134"/>
            <a:ext cx="4617899" cy="1417598"/>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b="1" i="0" u="none" strike="noStrike" cap="none" dirty="0">
                <a:solidFill>
                  <a:schemeClr val="lt1"/>
                </a:solidFill>
                <a:sym typeface="Calibri"/>
              </a:rPr>
              <a:t>The Urban Teacher </a:t>
            </a:r>
            <a:endParaRPr lang="en-US" b="1" i="0" u="none" strike="noStrike" cap="none" dirty="0" smtClean="0">
              <a:solidFill>
                <a:schemeClr val="lt1"/>
              </a:solidFill>
              <a:sym typeface="Calibri"/>
            </a:endParaRPr>
          </a:p>
          <a:p>
            <a:pPr marL="0" marR="0" lvl="0" indent="0" algn="r" rtl="0">
              <a:lnSpc>
                <a:spcPct val="90000"/>
              </a:lnSpc>
              <a:spcBef>
                <a:spcPts val="0"/>
              </a:spcBef>
              <a:buClr>
                <a:schemeClr val="lt1"/>
              </a:buClr>
              <a:buSzPct val="25000"/>
              <a:buFont typeface="Arial"/>
              <a:buNone/>
            </a:pPr>
            <a:r>
              <a:rPr lang="en-US" b="1" dirty="0" smtClean="0"/>
              <a:t>Leadership Academy</a:t>
            </a:r>
            <a:r>
              <a:rPr lang="en-US" b="1" i="0" u="none" strike="noStrike" cap="none" dirty="0" smtClean="0">
                <a:solidFill>
                  <a:schemeClr val="lt1"/>
                </a:solidFill>
                <a:sym typeface="Calibri"/>
              </a:rPr>
              <a:t> </a:t>
            </a:r>
          </a:p>
          <a:p>
            <a:pPr marL="0" marR="0" lvl="0" indent="0" algn="r" rtl="0">
              <a:lnSpc>
                <a:spcPct val="90000"/>
              </a:lnSpc>
              <a:spcBef>
                <a:spcPts val="0"/>
              </a:spcBef>
              <a:buClr>
                <a:schemeClr val="lt1"/>
              </a:buClr>
              <a:buSzPct val="25000"/>
              <a:buFont typeface="Arial"/>
              <a:buNone/>
            </a:pPr>
            <a:r>
              <a:rPr lang="en-US" b="1" i="0" u="none" strike="noStrike" cap="none" dirty="0" smtClean="0">
                <a:solidFill>
                  <a:schemeClr val="lt1"/>
                </a:solidFill>
                <a:sym typeface="Calibri"/>
              </a:rPr>
              <a:t>(UTLA)</a:t>
            </a:r>
            <a:endParaRPr lang="en-US" b="1" i="0" u="none" strike="noStrike" cap="none" dirty="0">
              <a:solidFill>
                <a:schemeClr val="lt1"/>
              </a:solidFill>
              <a:sym typeface="Calibri"/>
            </a:endParaRPr>
          </a:p>
        </p:txBody>
      </p:sp>
      <p:sp>
        <p:nvSpPr>
          <p:cNvPr id="71" name="Shape 71"/>
          <p:cNvSpPr txBox="1"/>
          <p:nvPr/>
        </p:nvSpPr>
        <p:spPr>
          <a:xfrm>
            <a:off x="4753925" y="4815917"/>
            <a:ext cx="4287600" cy="1953000"/>
          </a:xfrm>
          <a:prstGeom prst="rect">
            <a:avLst/>
          </a:prstGeom>
          <a:noFill/>
          <a:ln>
            <a:noFill/>
          </a:ln>
        </p:spPr>
        <p:txBody>
          <a:bodyPr lIns="91425" tIns="91425" rIns="91425" bIns="91425" anchor="t" anchorCtr="0">
            <a:noAutofit/>
          </a:bodyPr>
          <a:lstStyle/>
          <a:p>
            <a:pPr lvl="0" algn="r" rtl="0">
              <a:spcBef>
                <a:spcPts val="0"/>
              </a:spcBef>
              <a:buNone/>
            </a:pPr>
            <a:r>
              <a:rPr lang="en-US" sz="2400" b="1" dirty="0">
                <a:solidFill>
                  <a:schemeClr val="bg1"/>
                </a:solidFill>
                <a:latin typeface="Calibri"/>
                <a:ea typeface="Calibri"/>
                <a:cs typeface="Calibri"/>
                <a:sym typeface="Calibri"/>
              </a:rPr>
              <a:t>Marc J. Summa, Ed. D.</a:t>
            </a:r>
          </a:p>
          <a:p>
            <a:pPr lvl="0" algn="r" rtl="0">
              <a:spcBef>
                <a:spcPts val="0"/>
              </a:spcBef>
              <a:buNone/>
            </a:pPr>
            <a:r>
              <a:rPr lang="en-US" sz="2400" b="1" dirty="0" smtClean="0">
                <a:solidFill>
                  <a:schemeClr val="bg1"/>
                </a:solidFill>
                <a:latin typeface="Calibri"/>
                <a:ea typeface="Calibri"/>
                <a:cs typeface="Calibri"/>
                <a:sym typeface="Calibri"/>
              </a:rPr>
              <a:t>Kimberly Billett</a:t>
            </a:r>
            <a:endParaRPr lang="en-US" sz="2400" b="1" dirty="0">
              <a:solidFill>
                <a:schemeClr val="bg1"/>
              </a:solidFill>
              <a:latin typeface="Calibri"/>
              <a:ea typeface="Calibri"/>
              <a:cs typeface="Calibri"/>
              <a:sym typeface="Calibri"/>
            </a:endParaRPr>
          </a:p>
          <a:p>
            <a:pPr lvl="0" algn="r" rtl="0">
              <a:spcBef>
                <a:spcPts val="0"/>
              </a:spcBef>
              <a:buNone/>
            </a:pPr>
            <a:r>
              <a:rPr lang="en-US" sz="2400" b="1" dirty="0" smtClean="0">
                <a:solidFill>
                  <a:schemeClr val="bg1"/>
                </a:solidFill>
                <a:latin typeface="Calibri"/>
                <a:ea typeface="Calibri"/>
                <a:cs typeface="Calibri"/>
                <a:sym typeface="Calibri"/>
              </a:rPr>
              <a:t>Karen Dansby</a:t>
            </a:r>
          </a:p>
          <a:p>
            <a:pPr lvl="0" algn="r"/>
            <a:r>
              <a:rPr lang="en-US" sz="2400" b="1" dirty="0" smtClean="0">
                <a:solidFill>
                  <a:schemeClr val="bg1"/>
                </a:solidFill>
                <a:latin typeface="Calibri"/>
                <a:ea typeface="Calibri"/>
                <a:cs typeface="Calibri"/>
                <a:sym typeface="Calibri"/>
              </a:rPr>
              <a:t>Beth </a:t>
            </a:r>
            <a:r>
              <a:rPr lang="en-US" sz="2400" b="1" dirty="0">
                <a:solidFill>
                  <a:schemeClr val="bg1"/>
                </a:solidFill>
                <a:latin typeface="Calibri"/>
                <a:cs typeface="Calibri"/>
              </a:rPr>
              <a:t>Hatzifrangou </a:t>
            </a:r>
            <a:endParaRPr lang="en-US" sz="2400" b="1" dirty="0" smtClean="0">
              <a:solidFill>
                <a:schemeClr val="bg1"/>
              </a:solidFill>
              <a:latin typeface="Calibri"/>
              <a:cs typeface="Calibri"/>
            </a:endParaRPr>
          </a:p>
          <a:p>
            <a:pPr lvl="0" algn="r"/>
            <a:r>
              <a:rPr lang="en-US" sz="2400" b="1" dirty="0" smtClean="0">
                <a:solidFill>
                  <a:schemeClr val="bg1"/>
                </a:solidFill>
                <a:latin typeface="Calibri"/>
                <a:ea typeface="Calibri"/>
                <a:cs typeface="Calibri"/>
                <a:sym typeface="Calibri"/>
              </a:rPr>
              <a:t>Andrea Jones-Lang</a:t>
            </a:r>
            <a:endParaRPr lang="en-US" sz="2400" b="1" dirty="0">
              <a:solidFill>
                <a:schemeClr val="bg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248938" y="1"/>
            <a:ext cx="7895063" cy="1025911"/>
          </a:xfrm>
          <a:prstGeom prst="rect">
            <a:avLst/>
          </a:prstGeom>
        </p:spPr>
        <p:txBody>
          <a:bodyPr lIns="91425" tIns="91425" rIns="91425" bIns="91425" anchor="ctr" anchorCtr="0">
            <a:noAutofit/>
          </a:bodyPr>
          <a:lstStyle/>
          <a:p>
            <a:pPr lvl="0">
              <a:spcBef>
                <a:spcPts val="0"/>
              </a:spcBef>
              <a:buNone/>
            </a:pPr>
            <a:r>
              <a:rPr lang="en-US" sz="3600" b="1" dirty="0" smtClean="0">
                <a:latin typeface="Cambria"/>
                <a:ea typeface="Cambria"/>
                <a:cs typeface="Cambria"/>
                <a:sym typeface="Cambria"/>
              </a:rPr>
              <a:t>Participant </a:t>
            </a:r>
            <a:r>
              <a:rPr lang="en-US" sz="3600" b="1" dirty="0">
                <a:latin typeface="Cambria"/>
                <a:ea typeface="Cambria"/>
                <a:cs typeface="Cambria"/>
                <a:sym typeface="Cambria"/>
              </a:rPr>
              <a:t>Selection</a:t>
            </a:r>
          </a:p>
        </p:txBody>
      </p:sp>
      <p:graphicFrame>
        <p:nvGraphicFramePr>
          <p:cNvPr id="2" name="Diagram 1"/>
          <p:cNvGraphicFramePr/>
          <p:nvPr>
            <p:extLst>
              <p:ext uri="{D42A27DB-BD31-4B8C-83A1-F6EECF244321}">
                <p14:modId xmlns:p14="http://schemas.microsoft.com/office/powerpoint/2010/main" val="1043948497"/>
              </p:ext>
            </p:extLst>
          </p:nvPr>
        </p:nvGraphicFramePr>
        <p:xfrm>
          <a:off x="888381" y="1396999"/>
          <a:ext cx="7408127" cy="5137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84828258-86B0-3746-B4EC-F3A0FF54A7CD}"/>
                                            </p:graphicEl>
                                          </p:spTgt>
                                        </p:tgtEl>
                                        <p:attrNameLst>
                                          <p:attrName>style.visibility</p:attrName>
                                        </p:attrNameLst>
                                      </p:cBhvr>
                                      <p:to>
                                        <p:strVal val="visible"/>
                                      </p:to>
                                    </p:set>
                                    <p:animEffect transition="in" filter="fade">
                                      <p:cBhvr>
                                        <p:cTn id="7" dur="500"/>
                                        <p:tgtEl>
                                          <p:spTgt spid="2">
                                            <p:graphicEl>
                                              <a:dgm id="{84828258-86B0-3746-B4EC-F3A0FF54A7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9454623-B5AD-B64F-8DD1-6DBFA2C3D6E2}"/>
                                            </p:graphicEl>
                                          </p:spTgt>
                                        </p:tgtEl>
                                        <p:attrNameLst>
                                          <p:attrName>style.visibility</p:attrName>
                                        </p:attrNameLst>
                                      </p:cBhvr>
                                      <p:to>
                                        <p:strVal val="visible"/>
                                      </p:to>
                                    </p:set>
                                    <p:animEffect transition="in" filter="fade">
                                      <p:cBhvr>
                                        <p:cTn id="12" dur="500"/>
                                        <p:tgtEl>
                                          <p:spTgt spid="2">
                                            <p:graphicEl>
                                              <a:dgm id="{49454623-B5AD-B64F-8DD1-6DBFA2C3D6E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AC18D2C-FF2F-D74D-85CA-A96F9514E9F8}"/>
                                            </p:graphicEl>
                                          </p:spTgt>
                                        </p:tgtEl>
                                        <p:attrNameLst>
                                          <p:attrName>style.visibility</p:attrName>
                                        </p:attrNameLst>
                                      </p:cBhvr>
                                      <p:to>
                                        <p:strVal val="visible"/>
                                      </p:to>
                                    </p:set>
                                    <p:animEffect transition="in" filter="fade">
                                      <p:cBhvr>
                                        <p:cTn id="15" dur="500"/>
                                        <p:tgtEl>
                                          <p:spTgt spid="2">
                                            <p:graphicEl>
                                              <a:dgm id="{1AC18D2C-FF2F-D74D-85CA-A96F9514E9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636BD70-B877-2E4C-816A-48FFF7020AD3}"/>
                                            </p:graphicEl>
                                          </p:spTgt>
                                        </p:tgtEl>
                                        <p:attrNameLst>
                                          <p:attrName>style.visibility</p:attrName>
                                        </p:attrNameLst>
                                      </p:cBhvr>
                                      <p:to>
                                        <p:strVal val="visible"/>
                                      </p:to>
                                    </p:set>
                                    <p:animEffect transition="in" filter="fade">
                                      <p:cBhvr>
                                        <p:cTn id="20" dur="500"/>
                                        <p:tgtEl>
                                          <p:spTgt spid="2">
                                            <p:graphicEl>
                                              <a:dgm id="{C636BD70-B877-2E4C-816A-48FFF7020AD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E0AEC0F-14F4-2849-8B9F-3271D3D08821}"/>
                                            </p:graphicEl>
                                          </p:spTgt>
                                        </p:tgtEl>
                                        <p:attrNameLst>
                                          <p:attrName>style.visibility</p:attrName>
                                        </p:attrNameLst>
                                      </p:cBhvr>
                                      <p:to>
                                        <p:strVal val="visible"/>
                                      </p:to>
                                    </p:set>
                                    <p:animEffect transition="in" filter="fade">
                                      <p:cBhvr>
                                        <p:cTn id="23" dur="500"/>
                                        <p:tgtEl>
                                          <p:spTgt spid="2">
                                            <p:graphicEl>
                                              <a:dgm id="{7E0AEC0F-14F4-2849-8B9F-3271D3D0882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CDAE253-D2D1-1E42-801B-BD0D6E11D917}"/>
                                            </p:graphicEl>
                                          </p:spTgt>
                                        </p:tgtEl>
                                        <p:attrNameLst>
                                          <p:attrName>style.visibility</p:attrName>
                                        </p:attrNameLst>
                                      </p:cBhvr>
                                      <p:to>
                                        <p:strVal val="visible"/>
                                      </p:to>
                                    </p:set>
                                    <p:animEffect transition="in" filter="fade">
                                      <p:cBhvr>
                                        <p:cTn id="28" dur="500"/>
                                        <p:tgtEl>
                                          <p:spTgt spid="2">
                                            <p:graphicEl>
                                              <a:dgm id="{BCDAE253-D2D1-1E42-801B-BD0D6E11D91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F69D1492-32D5-2C49-B74F-075D829B1F86}"/>
                                            </p:graphicEl>
                                          </p:spTgt>
                                        </p:tgtEl>
                                        <p:attrNameLst>
                                          <p:attrName>style.visibility</p:attrName>
                                        </p:attrNameLst>
                                      </p:cBhvr>
                                      <p:to>
                                        <p:strVal val="visible"/>
                                      </p:to>
                                    </p:set>
                                    <p:animEffect transition="in" filter="fade">
                                      <p:cBhvr>
                                        <p:cTn id="31" dur="500"/>
                                        <p:tgtEl>
                                          <p:spTgt spid="2">
                                            <p:graphicEl>
                                              <a:dgm id="{F69D1492-32D5-2C49-B74F-075D829B1F8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C3E3C533-23AE-EA44-A474-0A47723C1193}"/>
                                            </p:graphicEl>
                                          </p:spTgt>
                                        </p:tgtEl>
                                        <p:attrNameLst>
                                          <p:attrName>style.visibility</p:attrName>
                                        </p:attrNameLst>
                                      </p:cBhvr>
                                      <p:to>
                                        <p:strVal val="visible"/>
                                      </p:to>
                                    </p:set>
                                    <p:animEffect transition="in" filter="fade">
                                      <p:cBhvr>
                                        <p:cTn id="36" dur="500"/>
                                        <p:tgtEl>
                                          <p:spTgt spid="2">
                                            <p:graphicEl>
                                              <a:dgm id="{C3E3C533-23AE-EA44-A474-0A47723C119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9732F13-5C36-0541-82EB-A48F0A4B0661}"/>
                                            </p:graphicEl>
                                          </p:spTgt>
                                        </p:tgtEl>
                                        <p:attrNameLst>
                                          <p:attrName>style.visibility</p:attrName>
                                        </p:attrNameLst>
                                      </p:cBhvr>
                                      <p:to>
                                        <p:strVal val="visible"/>
                                      </p:to>
                                    </p:set>
                                    <p:animEffect transition="in" filter="fade">
                                      <p:cBhvr>
                                        <p:cTn id="39" dur="500"/>
                                        <p:tgtEl>
                                          <p:spTgt spid="2">
                                            <p:graphicEl>
                                              <a:dgm id="{C9732F13-5C36-0541-82EB-A48F0A4B066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91F12B04-717A-5940-A3E1-E1832ADBE189}"/>
                                            </p:graphicEl>
                                          </p:spTgt>
                                        </p:tgtEl>
                                        <p:attrNameLst>
                                          <p:attrName>style.visibility</p:attrName>
                                        </p:attrNameLst>
                                      </p:cBhvr>
                                      <p:to>
                                        <p:strVal val="visible"/>
                                      </p:to>
                                    </p:set>
                                    <p:animEffect transition="in" filter="fade">
                                      <p:cBhvr>
                                        <p:cTn id="44" dur="500"/>
                                        <p:tgtEl>
                                          <p:spTgt spid="2">
                                            <p:graphicEl>
                                              <a:dgm id="{91F12B04-717A-5940-A3E1-E1832ADBE18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CEA80B90-B873-7E4F-96FF-A3961732C15D}"/>
                                            </p:graphicEl>
                                          </p:spTgt>
                                        </p:tgtEl>
                                        <p:attrNameLst>
                                          <p:attrName>style.visibility</p:attrName>
                                        </p:attrNameLst>
                                      </p:cBhvr>
                                      <p:to>
                                        <p:strVal val="visible"/>
                                      </p:to>
                                    </p:set>
                                    <p:animEffect transition="in" filter="fade">
                                      <p:cBhvr>
                                        <p:cTn id="47" dur="500"/>
                                        <p:tgtEl>
                                          <p:spTgt spid="2">
                                            <p:graphicEl>
                                              <a:dgm id="{CEA80B90-B873-7E4F-96FF-A3961732C1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1260088" y="22303"/>
            <a:ext cx="7883912" cy="1003625"/>
          </a:xfrm>
          <a:prstGeom prst="rect">
            <a:avLst/>
          </a:prstGeom>
        </p:spPr>
        <p:txBody>
          <a:bodyPr lIns="91425" tIns="91425" rIns="91425" bIns="91425" anchor="ctr" anchorCtr="0">
            <a:noAutofit/>
          </a:bodyPr>
          <a:lstStyle/>
          <a:p>
            <a:pPr lvl="0" rtl="0">
              <a:lnSpc>
                <a:spcPts val="3400"/>
              </a:lnSpc>
              <a:spcBef>
                <a:spcPts val="0"/>
              </a:spcBef>
              <a:buNone/>
            </a:pPr>
            <a:r>
              <a:rPr lang="en-US" sz="3600" b="1" dirty="0">
                <a:solidFill>
                  <a:srgbClr val="FFFFFF"/>
                </a:solidFill>
                <a:latin typeface="Cambria"/>
                <a:ea typeface="Cambria"/>
                <a:cs typeface="Cambria"/>
                <a:sym typeface="Cambria"/>
              </a:rPr>
              <a:t>USF Teacher Leadership </a:t>
            </a:r>
          </a:p>
          <a:p>
            <a:pPr lvl="0" rtl="0">
              <a:lnSpc>
                <a:spcPts val="3400"/>
              </a:lnSpc>
              <a:spcBef>
                <a:spcPts val="0"/>
              </a:spcBef>
              <a:buNone/>
            </a:pPr>
            <a:r>
              <a:rPr lang="en-US" sz="3600" b="1" dirty="0">
                <a:solidFill>
                  <a:srgbClr val="FFFFFF"/>
                </a:solidFill>
                <a:latin typeface="Cambria"/>
                <a:ea typeface="Cambria"/>
                <a:cs typeface="Cambria"/>
                <a:sym typeface="Cambria"/>
              </a:rPr>
              <a:t>Graduate </a:t>
            </a:r>
            <a:r>
              <a:rPr lang="en-US" sz="3600" b="1" dirty="0" smtClean="0">
                <a:solidFill>
                  <a:srgbClr val="FFFFFF"/>
                </a:solidFill>
                <a:latin typeface="Cambria"/>
                <a:ea typeface="Cambria"/>
                <a:cs typeface="Cambria"/>
                <a:sym typeface="Cambria"/>
              </a:rPr>
              <a:t>Certificate</a:t>
            </a:r>
            <a:endParaRPr lang="en-US" sz="3600" b="1" dirty="0">
              <a:solidFill>
                <a:srgbClr val="FFFFFF"/>
              </a:solidFill>
              <a:latin typeface="Cambria"/>
              <a:ea typeface="Cambria"/>
              <a:cs typeface="Cambria"/>
              <a:sym typeface="Cambria"/>
            </a:endParaRPr>
          </a:p>
        </p:txBody>
      </p:sp>
      <p:sp>
        <p:nvSpPr>
          <p:cNvPr id="111" name="Shape 111"/>
          <p:cNvSpPr txBox="1">
            <a:spLocks noGrp="1"/>
          </p:cNvSpPr>
          <p:nvPr>
            <p:ph type="subTitle" idx="1"/>
          </p:nvPr>
        </p:nvSpPr>
        <p:spPr>
          <a:xfrm>
            <a:off x="414837" y="1563117"/>
            <a:ext cx="4966500" cy="4804229"/>
          </a:xfrm>
          <a:prstGeom prst="rect">
            <a:avLst/>
          </a:prstGeom>
        </p:spPr>
        <p:txBody>
          <a:bodyPr lIns="91425" tIns="91425" rIns="91425" bIns="91425" anchor="t" anchorCtr="0">
            <a:noAutofit/>
          </a:bodyPr>
          <a:lstStyle/>
          <a:p>
            <a:pPr marL="38100" lvl="0" algn="l" rtl="0">
              <a:spcBef>
                <a:spcPts val="0"/>
              </a:spcBef>
              <a:buClr>
                <a:srgbClr val="274E13"/>
              </a:buClr>
              <a:buSzPct val="100000"/>
            </a:pPr>
            <a:r>
              <a:rPr lang="en-US" sz="3200" b="1" dirty="0">
                <a:solidFill>
                  <a:srgbClr val="274E13"/>
                </a:solidFill>
              </a:rPr>
              <a:t>Four Courses:</a:t>
            </a:r>
          </a:p>
          <a:p>
            <a:pPr lvl="1" indent="-457200" algn="l">
              <a:spcBef>
                <a:spcPts val="1200"/>
              </a:spcBef>
              <a:buClr>
                <a:srgbClr val="274E13"/>
              </a:buClr>
              <a:buFont typeface="PingFangSC-Regular" charset="-122"/>
              <a:buChar char="★"/>
            </a:pPr>
            <a:r>
              <a:rPr lang="en-US" sz="2800" dirty="0">
                <a:solidFill>
                  <a:srgbClr val="274E13"/>
                </a:solidFill>
              </a:rPr>
              <a:t>Teacher Leadership for </a:t>
            </a:r>
            <a:r>
              <a:rPr lang="en-US" sz="2800" dirty="0" smtClean="0">
                <a:solidFill>
                  <a:srgbClr val="274E13"/>
                </a:solidFill>
              </a:rPr>
              <a:t/>
            </a:r>
            <a:br>
              <a:rPr lang="en-US" sz="2800" dirty="0" smtClean="0">
                <a:solidFill>
                  <a:srgbClr val="274E13"/>
                </a:solidFill>
              </a:rPr>
            </a:br>
            <a:r>
              <a:rPr lang="en-US" sz="2800" dirty="0" smtClean="0">
                <a:solidFill>
                  <a:srgbClr val="274E13"/>
                </a:solidFill>
              </a:rPr>
              <a:t>Student </a:t>
            </a:r>
            <a:r>
              <a:rPr lang="en-US" sz="2800" dirty="0">
                <a:solidFill>
                  <a:srgbClr val="274E13"/>
                </a:solidFill>
              </a:rPr>
              <a:t>Learning</a:t>
            </a:r>
          </a:p>
          <a:p>
            <a:pPr lvl="1" indent="-457200" algn="l">
              <a:spcBef>
                <a:spcPts val="1200"/>
              </a:spcBef>
              <a:buClr>
                <a:srgbClr val="274E13"/>
              </a:buClr>
              <a:buFont typeface="PingFangSC-Regular" charset="-122"/>
              <a:buChar char="★"/>
            </a:pPr>
            <a:r>
              <a:rPr lang="en-US" sz="2800" dirty="0">
                <a:solidFill>
                  <a:srgbClr val="274E13"/>
                </a:solidFill>
              </a:rPr>
              <a:t>Coaching for Student Learning</a:t>
            </a:r>
          </a:p>
          <a:p>
            <a:pPr lvl="1" indent="-457200" algn="l">
              <a:spcBef>
                <a:spcPts val="1200"/>
              </a:spcBef>
              <a:buClr>
                <a:srgbClr val="274E13"/>
              </a:buClr>
              <a:buFont typeface="PingFangSC-Regular" charset="-122"/>
              <a:buChar char="★"/>
            </a:pPr>
            <a:r>
              <a:rPr lang="en-US" sz="2800" dirty="0">
                <a:solidFill>
                  <a:srgbClr val="274E13"/>
                </a:solidFill>
              </a:rPr>
              <a:t>Teacher Research for </a:t>
            </a:r>
            <a:r>
              <a:rPr lang="en-US" sz="2800" dirty="0" smtClean="0">
                <a:solidFill>
                  <a:srgbClr val="274E13"/>
                </a:solidFill>
              </a:rPr>
              <a:t/>
            </a:r>
            <a:br>
              <a:rPr lang="en-US" sz="2800" dirty="0" smtClean="0">
                <a:solidFill>
                  <a:srgbClr val="274E13"/>
                </a:solidFill>
              </a:rPr>
            </a:br>
            <a:r>
              <a:rPr lang="en-US" sz="2800" dirty="0" smtClean="0">
                <a:solidFill>
                  <a:srgbClr val="274E13"/>
                </a:solidFill>
              </a:rPr>
              <a:t>Student </a:t>
            </a:r>
            <a:r>
              <a:rPr lang="en-US" sz="2800" dirty="0">
                <a:solidFill>
                  <a:srgbClr val="274E13"/>
                </a:solidFill>
              </a:rPr>
              <a:t>Learning</a:t>
            </a:r>
          </a:p>
          <a:p>
            <a:pPr lvl="1" indent="-457200" algn="l">
              <a:spcBef>
                <a:spcPts val="1200"/>
              </a:spcBef>
              <a:buClr>
                <a:srgbClr val="274E13"/>
              </a:buClr>
              <a:buFont typeface="PingFangSC-Regular" charset="-122"/>
              <a:buChar char="★"/>
            </a:pPr>
            <a:r>
              <a:rPr lang="en-US" sz="2800" dirty="0">
                <a:solidFill>
                  <a:srgbClr val="274E13"/>
                </a:solidFill>
              </a:rPr>
              <a:t>Professional Development </a:t>
            </a:r>
            <a:r>
              <a:rPr lang="en-US" sz="2800" dirty="0" smtClean="0">
                <a:solidFill>
                  <a:srgbClr val="274E13"/>
                </a:solidFill>
              </a:rPr>
              <a:t/>
            </a:r>
            <a:br>
              <a:rPr lang="en-US" sz="2800" dirty="0" smtClean="0">
                <a:solidFill>
                  <a:srgbClr val="274E13"/>
                </a:solidFill>
              </a:rPr>
            </a:br>
            <a:r>
              <a:rPr lang="en-US" sz="2800" dirty="0" smtClean="0">
                <a:solidFill>
                  <a:srgbClr val="274E13"/>
                </a:solidFill>
              </a:rPr>
              <a:t>for </a:t>
            </a:r>
            <a:r>
              <a:rPr lang="en-US" sz="2800" dirty="0">
                <a:solidFill>
                  <a:srgbClr val="274E13"/>
                </a:solidFill>
              </a:rPr>
              <a:t>Student Learning</a:t>
            </a:r>
          </a:p>
          <a:p>
            <a:pPr lvl="0" algn="l" rtl="0">
              <a:spcBef>
                <a:spcPts val="0"/>
              </a:spcBef>
              <a:buNone/>
            </a:pPr>
            <a:endParaRPr sz="3400" dirty="0">
              <a:solidFill>
                <a:srgbClr val="FFFFFF"/>
              </a:solidFill>
            </a:endParaRPr>
          </a:p>
        </p:txBody>
      </p:sp>
      <p:pic>
        <p:nvPicPr>
          <p:cNvPr id="4" name="Picture 3" descr="Copy of File_001.jpeg"/>
          <p:cNvPicPr>
            <a:picLocks noChangeAspect="1"/>
          </p:cNvPicPr>
          <p:nvPr/>
        </p:nvPicPr>
        <p:blipFill rotWithShape="1">
          <a:blip r:embed="rId3">
            <a:extLst>
              <a:ext uri="{28A0092B-C50C-407E-A947-70E740481C1C}">
                <a14:useLocalDpi xmlns:a14="http://schemas.microsoft.com/office/drawing/2010/main" val="0"/>
              </a:ext>
            </a:extLst>
          </a:blip>
          <a:srcRect l="7719" t="5805" r="30992" b="4504"/>
          <a:stretch/>
        </p:blipFill>
        <p:spPr>
          <a:xfrm rot="5400000">
            <a:off x="4329068" y="1891772"/>
            <a:ext cx="5484526" cy="4145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 calcmode="lin" valueType="num">
                                      <p:cBhvr additive="base">
                                        <p:cTn id="7" dur="500" fill="hold"/>
                                        <p:tgtEl>
                                          <p:spTgt spid="1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
                                            <p:txEl>
                                              <p:pRg st="1" end="1"/>
                                            </p:txEl>
                                          </p:spTgt>
                                        </p:tgtEl>
                                        <p:attrNameLst>
                                          <p:attrName>style.visibility</p:attrName>
                                        </p:attrNameLst>
                                      </p:cBhvr>
                                      <p:to>
                                        <p:strVal val="visible"/>
                                      </p:to>
                                    </p:set>
                                    <p:anim calcmode="lin" valueType="num">
                                      <p:cBhvr additive="base">
                                        <p:cTn id="13" dur="500" fill="hold"/>
                                        <p:tgtEl>
                                          <p:spTgt spid="1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
                                            <p:txEl>
                                              <p:pRg st="2" end="2"/>
                                            </p:txEl>
                                          </p:spTgt>
                                        </p:tgtEl>
                                        <p:attrNameLst>
                                          <p:attrName>style.visibility</p:attrName>
                                        </p:attrNameLst>
                                      </p:cBhvr>
                                      <p:to>
                                        <p:strVal val="visible"/>
                                      </p:to>
                                    </p:set>
                                    <p:anim calcmode="lin" valueType="num">
                                      <p:cBhvr additive="base">
                                        <p:cTn id="19" dur="500" fill="hold"/>
                                        <p:tgtEl>
                                          <p:spTgt spid="1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
                                            <p:txEl>
                                              <p:pRg st="3" end="3"/>
                                            </p:txEl>
                                          </p:spTgt>
                                        </p:tgtEl>
                                        <p:attrNameLst>
                                          <p:attrName>style.visibility</p:attrName>
                                        </p:attrNameLst>
                                      </p:cBhvr>
                                      <p:to>
                                        <p:strVal val="visible"/>
                                      </p:to>
                                    </p:set>
                                    <p:anim calcmode="lin" valueType="num">
                                      <p:cBhvr additive="base">
                                        <p:cTn id="25" dur="500" fill="hold"/>
                                        <p:tgtEl>
                                          <p:spTgt spid="1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1">
                                            <p:txEl>
                                              <p:pRg st="4" end="4"/>
                                            </p:txEl>
                                          </p:spTgt>
                                        </p:tgtEl>
                                        <p:attrNameLst>
                                          <p:attrName>style.visibility</p:attrName>
                                        </p:attrNameLst>
                                      </p:cBhvr>
                                      <p:to>
                                        <p:strVal val="visible"/>
                                      </p:to>
                                    </p:set>
                                    <p:anim calcmode="lin" valueType="num">
                                      <p:cBhvr additive="base">
                                        <p:cTn id="31" dur="500" fill="hold"/>
                                        <p:tgtEl>
                                          <p:spTgt spid="1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0" name="Shape 120"/>
          <p:cNvSpPr txBox="1">
            <a:spLocks noGrp="1"/>
          </p:cNvSpPr>
          <p:nvPr>
            <p:ph type="ctrTitle"/>
          </p:nvPr>
        </p:nvSpPr>
        <p:spPr>
          <a:xfrm>
            <a:off x="1260088" y="0"/>
            <a:ext cx="7883912" cy="1063072"/>
          </a:xfrm>
          <a:prstGeom prst="rect">
            <a:avLst/>
          </a:prstGeom>
        </p:spPr>
        <p:txBody>
          <a:bodyPr lIns="91425" tIns="91425" rIns="91425" bIns="91425" anchor="ctr" anchorCtr="0">
            <a:noAutofit/>
          </a:bodyPr>
          <a:lstStyle/>
          <a:p>
            <a:pPr lvl="0" rtl="0">
              <a:lnSpc>
                <a:spcPts val="3400"/>
              </a:lnSpc>
              <a:spcBef>
                <a:spcPts val="0"/>
              </a:spcBef>
              <a:buNone/>
            </a:pPr>
            <a:r>
              <a:rPr lang="en-US" sz="3600" b="1" dirty="0">
                <a:solidFill>
                  <a:srgbClr val="FFFFFF"/>
                </a:solidFill>
                <a:latin typeface="Cambria"/>
                <a:ea typeface="Cambria"/>
                <a:cs typeface="Cambria"/>
                <a:sym typeface="Cambria"/>
              </a:rPr>
              <a:t>Goals of </a:t>
            </a:r>
          </a:p>
          <a:p>
            <a:pPr lvl="0" rtl="0">
              <a:lnSpc>
                <a:spcPts val="3400"/>
              </a:lnSpc>
              <a:spcBef>
                <a:spcPts val="0"/>
              </a:spcBef>
              <a:buNone/>
            </a:pPr>
            <a:r>
              <a:rPr lang="en-US" sz="3600" b="1" dirty="0">
                <a:solidFill>
                  <a:srgbClr val="FFFFFF"/>
                </a:solidFill>
                <a:latin typeface="Cambria"/>
                <a:ea typeface="Cambria"/>
                <a:cs typeface="Cambria"/>
                <a:sym typeface="Cambria"/>
              </a:rPr>
              <a:t>Teacher Leadership </a:t>
            </a:r>
            <a:r>
              <a:rPr lang="en-US" sz="3600" b="1" dirty="0" smtClean="0">
                <a:solidFill>
                  <a:srgbClr val="FFFFFF"/>
                </a:solidFill>
                <a:latin typeface="Cambria"/>
                <a:ea typeface="Cambria"/>
                <a:cs typeface="Cambria"/>
                <a:sym typeface="Cambria"/>
              </a:rPr>
              <a:t>Certificate</a:t>
            </a:r>
            <a:endParaRPr lang="en-US" sz="3600" b="1" dirty="0">
              <a:solidFill>
                <a:srgbClr val="FFFFFF"/>
              </a:solidFill>
              <a:latin typeface="Cambria"/>
              <a:ea typeface="Cambria"/>
              <a:cs typeface="Cambria"/>
              <a:sym typeface="Cambria"/>
            </a:endParaRPr>
          </a:p>
        </p:txBody>
      </p:sp>
      <p:graphicFrame>
        <p:nvGraphicFramePr>
          <p:cNvPr id="2" name="Diagram 1"/>
          <p:cNvGraphicFramePr/>
          <p:nvPr>
            <p:extLst>
              <p:ext uri="{D42A27DB-BD31-4B8C-83A1-F6EECF244321}">
                <p14:modId xmlns:p14="http://schemas.microsoft.com/office/powerpoint/2010/main" val="804057650"/>
              </p:ext>
            </p:extLst>
          </p:nvPr>
        </p:nvGraphicFramePr>
        <p:xfrm>
          <a:off x="912542" y="1441605"/>
          <a:ext cx="7318917" cy="490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graphicEl>
                                              <a:dgm id="{29E5038D-B4D6-2844-B130-905BCD2CFEF5}"/>
                                            </p:graphicEl>
                                          </p:spTgt>
                                        </p:tgtEl>
                                        <p:attrNameLst>
                                          <p:attrName>style.visibility</p:attrName>
                                        </p:attrNameLst>
                                      </p:cBhvr>
                                      <p:to>
                                        <p:strVal val="visible"/>
                                      </p:to>
                                    </p:set>
                                    <p:animEffect transition="in" filter="fade">
                                      <p:cBhvr>
                                        <p:cTn id="7" dur="1000"/>
                                        <p:tgtEl>
                                          <p:spTgt spid="2">
                                            <p:graphicEl>
                                              <a:dgm id="{29E5038D-B4D6-2844-B130-905BCD2CFEF5}"/>
                                            </p:graphicEl>
                                          </p:spTgt>
                                        </p:tgtEl>
                                      </p:cBhvr>
                                    </p:animEffect>
                                    <p:anim calcmode="lin" valueType="num">
                                      <p:cBhvr>
                                        <p:cTn id="8" dur="1000" fill="hold"/>
                                        <p:tgtEl>
                                          <p:spTgt spid="2">
                                            <p:graphicEl>
                                              <a:dgm id="{29E5038D-B4D6-2844-B130-905BCD2CFEF5}"/>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29E5038D-B4D6-2844-B130-905BCD2CFEF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862E76C4-E210-9241-AEF0-901475253AF1}"/>
                                            </p:graphicEl>
                                          </p:spTgt>
                                        </p:tgtEl>
                                        <p:attrNameLst>
                                          <p:attrName>style.visibility</p:attrName>
                                        </p:attrNameLst>
                                      </p:cBhvr>
                                      <p:to>
                                        <p:strVal val="visible"/>
                                      </p:to>
                                    </p:set>
                                    <p:animEffect transition="in" filter="fade">
                                      <p:cBhvr>
                                        <p:cTn id="14" dur="1000"/>
                                        <p:tgtEl>
                                          <p:spTgt spid="2">
                                            <p:graphicEl>
                                              <a:dgm id="{862E76C4-E210-9241-AEF0-901475253AF1}"/>
                                            </p:graphicEl>
                                          </p:spTgt>
                                        </p:tgtEl>
                                      </p:cBhvr>
                                    </p:animEffect>
                                    <p:anim calcmode="lin" valueType="num">
                                      <p:cBhvr>
                                        <p:cTn id="15" dur="1000" fill="hold"/>
                                        <p:tgtEl>
                                          <p:spTgt spid="2">
                                            <p:graphicEl>
                                              <a:dgm id="{862E76C4-E210-9241-AEF0-901475253AF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862E76C4-E210-9241-AEF0-901475253AF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927BBFAE-77AB-9443-806C-5AC1854E86EF}"/>
                                            </p:graphicEl>
                                          </p:spTgt>
                                        </p:tgtEl>
                                        <p:attrNameLst>
                                          <p:attrName>style.visibility</p:attrName>
                                        </p:attrNameLst>
                                      </p:cBhvr>
                                      <p:to>
                                        <p:strVal val="visible"/>
                                      </p:to>
                                    </p:set>
                                    <p:animEffect transition="in" filter="fade">
                                      <p:cBhvr>
                                        <p:cTn id="21" dur="1000"/>
                                        <p:tgtEl>
                                          <p:spTgt spid="2">
                                            <p:graphicEl>
                                              <a:dgm id="{927BBFAE-77AB-9443-806C-5AC1854E86EF}"/>
                                            </p:graphicEl>
                                          </p:spTgt>
                                        </p:tgtEl>
                                      </p:cBhvr>
                                    </p:animEffect>
                                    <p:anim calcmode="lin" valueType="num">
                                      <p:cBhvr>
                                        <p:cTn id="22" dur="1000" fill="hold"/>
                                        <p:tgtEl>
                                          <p:spTgt spid="2">
                                            <p:graphicEl>
                                              <a:dgm id="{927BBFAE-77AB-9443-806C-5AC1854E86E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927BBFAE-77AB-9443-806C-5AC1854E86E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6BD69894-F22D-E84C-AEE3-3B8E43895816}"/>
                                            </p:graphicEl>
                                          </p:spTgt>
                                        </p:tgtEl>
                                        <p:attrNameLst>
                                          <p:attrName>style.visibility</p:attrName>
                                        </p:attrNameLst>
                                      </p:cBhvr>
                                      <p:to>
                                        <p:strVal val="visible"/>
                                      </p:to>
                                    </p:set>
                                    <p:animEffect transition="in" filter="fade">
                                      <p:cBhvr>
                                        <p:cTn id="28" dur="1000"/>
                                        <p:tgtEl>
                                          <p:spTgt spid="2">
                                            <p:graphicEl>
                                              <a:dgm id="{6BD69894-F22D-E84C-AEE3-3B8E43895816}"/>
                                            </p:graphicEl>
                                          </p:spTgt>
                                        </p:tgtEl>
                                      </p:cBhvr>
                                    </p:animEffect>
                                    <p:anim calcmode="lin" valueType="num">
                                      <p:cBhvr>
                                        <p:cTn id="29" dur="1000" fill="hold"/>
                                        <p:tgtEl>
                                          <p:spTgt spid="2">
                                            <p:graphicEl>
                                              <a:dgm id="{6BD69894-F22D-E84C-AEE3-3B8E43895816}"/>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6BD69894-F22D-E84C-AEE3-3B8E43895816}"/>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F9C614D2-FD87-C845-BD39-705F7DAC569A}"/>
                                            </p:graphicEl>
                                          </p:spTgt>
                                        </p:tgtEl>
                                        <p:attrNameLst>
                                          <p:attrName>style.visibility</p:attrName>
                                        </p:attrNameLst>
                                      </p:cBhvr>
                                      <p:to>
                                        <p:strVal val="visible"/>
                                      </p:to>
                                    </p:set>
                                    <p:animEffect transition="in" filter="fade">
                                      <p:cBhvr>
                                        <p:cTn id="35" dur="1000"/>
                                        <p:tgtEl>
                                          <p:spTgt spid="2">
                                            <p:graphicEl>
                                              <a:dgm id="{F9C614D2-FD87-C845-BD39-705F7DAC569A}"/>
                                            </p:graphicEl>
                                          </p:spTgt>
                                        </p:tgtEl>
                                      </p:cBhvr>
                                    </p:animEffect>
                                    <p:anim calcmode="lin" valueType="num">
                                      <p:cBhvr>
                                        <p:cTn id="36" dur="1000" fill="hold"/>
                                        <p:tgtEl>
                                          <p:spTgt spid="2">
                                            <p:graphicEl>
                                              <a:dgm id="{F9C614D2-FD87-C845-BD39-705F7DAC569A}"/>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F9C614D2-FD87-C845-BD39-705F7DAC569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1260088" y="1"/>
            <a:ext cx="7883912" cy="1014761"/>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rgbClr val="385623"/>
              </a:buClr>
              <a:buSzPct val="25000"/>
              <a:buFont typeface="Cambria"/>
              <a:buNone/>
            </a:pPr>
            <a:r>
              <a:rPr lang="en-US" sz="3600" b="1" smtClean="0">
                <a:solidFill>
                  <a:srgbClr val="FFFFFF"/>
                </a:solidFill>
                <a:latin typeface="Cambria"/>
                <a:ea typeface="Cambria"/>
                <a:cs typeface="Cambria"/>
                <a:sym typeface="Cambria"/>
              </a:rPr>
              <a:t>Inquiry Questions</a:t>
            </a:r>
            <a:endParaRPr lang="en-US" sz="3600" b="1">
              <a:solidFill>
                <a:srgbClr val="FFFFFF"/>
              </a:solidFill>
              <a:latin typeface="Cambria"/>
              <a:ea typeface="Cambria"/>
              <a:cs typeface="Cambria"/>
              <a:sym typeface="Cambria"/>
            </a:endParaRPr>
          </a:p>
        </p:txBody>
      </p:sp>
      <p:sp>
        <p:nvSpPr>
          <p:cNvPr id="132" name="Shape 132"/>
          <p:cNvSpPr txBox="1">
            <a:spLocks noGrp="1"/>
          </p:cNvSpPr>
          <p:nvPr>
            <p:ph type="subTitle" idx="1"/>
          </p:nvPr>
        </p:nvSpPr>
        <p:spPr>
          <a:xfrm>
            <a:off x="2" y="1874758"/>
            <a:ext cx="9143999" cy="4839653"/>
          </a:xfrm>
          <a:prstGeom prst="rect">
            <a:avLst/>
          </a:prstGeom>
          <a:noFill/>
          <a:ln>
            <a:noFill/>
          </a:ln>
        </p:spPr>
        <p:txBody>
          <a:bodyPr lIns="91425" tIns="45700" rIns="91425" bIns="45700" anchor="ctr" anchorCtr="0">
            <a:noAutofit/>
          </a:bodyPr>
          <a:lstStyle/>
          <a:p>
            <a:r>
              <a:rPr lang="en-US" sz="3000" b="1" dirty="0" smtClean="0">
                <a:solidFill>
                  <a:srgbClr val="005A41"/>
                </a:solidFill>
              </a:rPr>
              <a:t>How can we empower Collaborating Teachers, through the Urban Teacher Leadership Academy, to be a voice in the Urban Teacher Residency Partnership Program?</a:t>
            </a:r>
          </a:p>
          <a:p>
            <a:pPr marL="457200" lvl="0" indent="-457200" algn="l" rtl="0">
              <a:lnSpc>
                <a:spcPct val="100000"/>
              </a:lnSpc>
              <a:spcBef>
                <a:spcPts val="1200"/>
              </a:spcBef>
              <a:buClr>
                <a:srgbClr val="385723"/>
              </a:buClr>
              <a:buFont typeface="Cambria"/>
              <a:buChar char="★"/>
            </a:pPr>
            <a:r>
              <a:rPr lang="en-US" sz="2600" dirty="0" smtClean="0">
                <a:solidFill>
                  <a:srgbClr val="385723"/>
                </a:solidFill>
                <a:latin typeface="Calibri" charset="0"/>
                <a:ea typeface="Calibri" charset="0"/>
                <a:cs typeface="Calibri" charset="0"/>
                <a:sym typeface="Cambria"/>
              </a:rPr>
              <a:t>What level of support is necessary from </a:t>
            </a:r>
            <a:r>
              <a:rPr lang="en-US" sz="2600" b="1" i="1" dirty="0" smtClean="0">
                <a:solidFill>
                  <a:srgbClr val="385723"/>
                </a:solidFill>
                <a:latin typeface="Calibri" charset="0"/>
                <a:ea typeface="Calibri" charset="0"/>
                <a:cs typeface="Calibri" charset="0"/>
                <a:sym typeface="Cambria"/>
              </a:rPr>
              <a:t>site-based administration</a:t>
            </a:r>
            <a:r>
              <a:rPr lang="en-US" sz="2600" dirty="0" smtClean="0">
                <a:solidFill>
                  <a:srgbClr val="385723"/>
                </a:solidFill>
                <a:latin typeface="Calibri" charset="0"/>
                <a:ea typeface="Calibri" charset="0"/>
                <a:cs typeface="Calibri" charset="0"/>
                <a:sym typeface="Cambria"/>
              </a:rPr>
              <a:t>, across partnership schools, to create a system of collaboration amongst current and future teacher leaders?</a:t>
            </a:r>
            <a:endParaRPr lang="en-US" sz="2600" dirty="0">
              <a:solidFill>
                <a:srgbClr val="385723"/>
              </a:solidFill>
              <a:latin typeface="Calibri" charset="0"/>
              <a:ea typeface="Calibri" charset="0"/>
              <a:cs typeface="Calibri" charset="0"/>
              <a:sym typeface="Cambria"/>
            </a:endParaRPr>
          </a:p>
          <a:p>
            <a:pPr marL="457200" lvl="0" indent="-457200" algn="l" rtl="0">
              <a:lnSpc>
                <a:spcPct val="100000"/>
              </a:lnSpc>
              <a:spcBef>
                <a:spcPts val="1200"/>
              </a:spcBef>
              <a:buClr>
                <a:srgbClr val="385723"/>
              </a:buClr>
              <a:buFont typeface="Cambria"/>
              <a:buChar char="★"/>
            </a:pPr>
            <a:r>
              <a:rPr lang="en-US" sz="2600" dirty="0" smtClean="0">
                <a:solidFill>
                  <a:srgbClr val="385723"/>
                </a:solidFill>
                <a:latin typeface="Calibri" charset="0"/>
                <a:ea typeface="Calibri" charset="0"/>
                <a:cs typeface="Calibri" charset="0"/>
                <a:sym typeface="Cambria"/>
              </a:rPr>
              <a:t>How can UTRPP stakeholders effectively communicate, to </a:t>
            </a:r>
            <a:r>
              <a:rPr lang="en-US" sz="2600" b="1" i="1" dirty="0" smtClean="0">
                <a:solidFill>
                  <a:srgbClr val="385723"/>
                </a:solidFill>
                <a:latin typeface="Calibri" charset="0"/>
                <a:ea typeface="Calibri" charset="0"/>
                <a:cs typeface="Calibri" charset="0"/>
                <a:sym typeface="Cambria"/>
              </a:rPr>
              <a:t>site-based faculty and staff,</a:t>
            </a:r>
            <a:r>
              <a:rPr lang="en-US" sz="2600" dirty="0" smtClean="0">
                <a:solidFill>
                  <a:srgbClr val="385723"/>
                </a:solidFill>
                <a:latin typeface="Calibri" charset="0"/>
                <a:ea typeface="Calibri" charset="0"/>
                <a:cs typeface="Calibri" charset="0"/>
                <a:sym typeface="Cambria"/>
              </a:rPr>
              <a:t> the connection of the partnership and the development of future Teacher Leaders? </a:t>
            </a:r>
          </a:p>
          <a:p>
            <a:pPr marL="457200" lvl="0" indent="-457200" algn="l" rtl="0">
              <a:lnSpc>
                <a:spcPct val="100000"/>
              </a:lnSpc>
              <a:spcBef>
                <a:spcPts val="1200"/>
              </a:spcBef>
              <a:buClr>
                <a:srgbClr val="385723"/>
              </a:buClr>
              <a:buFont typeface="Cambria"/>
              <a:buChar char="★"/>
            </a:pPr>
            <a:r>
              <a:rPr lang="en-US" sz="2600" dirty="0" smtClean="0">
                <a:solidFill>
                  <a:srgbClr val="385723"/>
                </a:solidFill>
                <a:latin typeface="Calibri" charset="0"/>
                <a:ea typeface="Calibri" charset="0"/>
                <a:cs typeface="Calibri" charset="0"/>
                <a:sym typeface="Cambria"/>
              </a:rPr>
              <a:t>How can Teacher Leaders utilize their leadership qualities to </a:t>
            </a:r>
            <a:r>
              <a:rPr lang="en-US" sz="2600" b="1" i="1" dirty="0" smtClean="0">
                <a:solidFill>
                  <a:srgbClr val="385723"/>
                </a:solidFill>
                <a:latin typeface="Calibri" charset="0"/>
                <a:ea typeface="Calibri" charset="0"/>
                <a:cs typeface="Calibri" charset="0"/>
                <a:sym typeface="Cambria"/>
              </a:rPr>
              <a:t>positively impact </a:t>
            </a:r>
            <a:r>
              <a:rPr lang="en-US" sz="2600" dirty="0" smtClean="0">
                <a:solidFill>
                  <a:srgbClr val="385723"/>
                </a:solidFill>
                <a:latin typeface="Calibri" charset="0"/>
                <a:ea typeface="Calibri" charset="0"/>
                <a:cs typeface="Calibri" charset="0"/>
                <a:sym typeface="Cambria"/>
              </a:rPr>
              <a:t>those who lack the awareness of participation in partnership collaborative work? </a:t>
            </a:r>
          </a:p>
          <a:p>
            <a:pPr lvl="0" algn="l" rtl="0">
              <a:lnSpc>
                <a:spcPct val="100000"/>
              </a:lnSpc>
              <a:spcBef>
                <a:spcPts val="0"/>
              </a:spcBef>
              <a:buNone/>
            </a:pPr>
            <a:endParaRPr dirty="0" smtClean="0">
              <a:solidFill>
                <a:srgbClr val="385723"/>
              </a:solidFill>
              <a:latin typeface="Calibri" charset="0"/>
              <a:ea typeface="Calibri" charset="0"/>
              <a:cs typeface="Calibri" charset="0"/>
              <a:sym typeface="Cambria"/>
            </a:endParaRPr>
          </a:p>
          <a:p>
            <a:pPr lvl="0" algn="l" rtl="0">
              <a:lnSpc>
                <a:spcPct val="100000"/>
              </a:lnSpc>
              <a:spcBef>
                <a:spcPts val="0"/>
              </a:spcBef>
              <a:buNone/>
            </a:pPr>
            <a:endParaRPr dirty="0" smtClean="0">
              <a:solidFill>
                <a:srgbClr val="385723"/>
              </a:solidFill>
              <a:latin typeface="Calibri" charset="0"/>
              <a:ea typeface="Calibri" charset="0"/>
              <a:cs typeface="Calibri" charset="0"/>
              <a:sym typeface="Cambria"/>
            </a:endParaRPr>
          </a:p>
          <a:p>
            <a:pPr lvl="0" algn="l" rtl="0">
              <a:lnSpc>
                <a:spcPct val="100000"/>
              </a:lnSpc>
              <a:spcBef>
                <a:spcPts val="0"/>
              </a:spcBef>
              <a:buNone/>
            </a:pPr>
            <a:endParaRPr dirty="0">
              <a:solidFill>
                <a:srgbClr val="385723"/>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 calcmode="lin" valueType="num">
                                      <p:cBhvr additive="base">
                                        <p:cTn id="12" dur="500" fill="hold"/>
                                        <p:tgtEl>
                                          <p:spTgt spid="132">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 calcmode="lin" valueType="num">
                                      <p:cBhvr additive="base">
                                        <p:cTn id="17" dur="500" fill="hold"/>
                                        <p:tgtEl>
                                          <p:spTgt spid="13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3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 calcmode="lin" valueType="num">
                                      <p:cBhvr additive="base">
                                        <p:cTn id="22" dur="500" fill="hold"/>
                                        <p:tgtEl>
                                          <p:spTgt spid="132">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1260088" y="2"/>
            <a:ext cx="7883912" cy="1037062"/>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Data </a:t>
            </a:r>
            <a:r>
              <a:rPr lang="en-US" sz="3600" b="1" i="0" u="none" strike="noStrike" cap="none" dirty="0" smtClean="0">
                <a:solidFill>
                  <a:srgbClr val="FFFFFF"/>
                </a:solidFill>
                <a:latin typeface="Cambria"/>
                <a:ea typeface="Cambria"/>
                <a:cs typeface="Cambria"/>
                <a:sym typeface="Cambria"/>
              </a:rPr>
              <a:t>Collection</a:t>
            </a:r>
            <a:endParaRPr lang="en-US" sz="3600" b="1" i="0" u="none" strike="noStrike" cap="none" dirty="0">
              <a:solidFill>
                <a:srgbClr val="FFFFFF"/>
              </a:solidFill>
              <a:latin typeface="Cambria"/>
              <a:ea typeface="Cambria"/>
              <a:cs typeface="Cambria"/>
              <a:sym typeface="Cambria"/>
            </a:endParaRPr>
          </a:p>
        </p:txBody>
      </p:sp>
      <p:sp>
        <p:nvSpPr>
          <p:cNvPr id="138" name="Shape 138"/>
          <p:cNvSpPr txBox="1"/>
          <p:nvPr/>
        </p:nvSpPr>
        <p:spPr>
          <a:xfrm>
            <a:off x="299878" y="1247010"/>
            <a:ext cx="6329887" cy="4969800"/>
          </a:xfrm>
          <a:prstGeom prst="rect">
            <a:avLst/>
          </a:prstGeom>
          <a:noFill/>
          <a:ln>
            <a:noFill/>
          </a:ln>
        </p:spPr>
        <p:txBody>
          <a:bodyPr lIns="91425" tIns="91425" rIns="91425" bIns="91425" anchor="t" anchorCtr="0">
            <a:noAutofit/>
          </a:bodyPr>
          <a:lstStyle/>
          <a:p>
            <a:pPr marR="0" lvl="0" algn="l" rtl="0">
              <a:lnSpc>
                <a:spcPct val="100000"/>
              </a:lnSpc>
              <a:spcBef>
                <a:spcPts val="0"/>
              </a:spcBef>
              <a:buClr>
                <a:srgbClr val="385723"/>
              </a:buClr>
              <a:buSzPct val="100000"/>
            </a:pPr>
            <a:r>
              <a:rPr lang="en-US" sz="3000" b="1" dirty="0">
                <a:solidFill>
                  <a:srgbClr val="385723"/>
                </a:solidFill>
                <a:latin typeface="Calibri" charset="0"/>
                <a:ea typeface="Calibri" charset="0"/>
                <a:cs typeface="Calibri" charset="0"/>
                <a:sym typeface="Cambria"/>
              </a:rPr>
              <a:t>Initial Surveys</a:t>
            </a:r>
          </a:p>
          <a:p>
            <a:pPr marR="0" lvl="0" algn="l" rtl="0">
              <a:lnSpc>
                <a:spcPct val="100000"/>
              </a:lnSpc>
              <a:spcBef>
                <a:spcPts val="1200"/>
              </a:spcBef>
              <a:buClr>
                <a:srgbClr val="385723"/>
              </a:buClr>
              <a:buSzPct val="100000"/>
            </a:pPr>
            <a:r>
              <a:rPr lang="en-US" sz="3000" b="1" dirty="0">
                <a:solidFill>
                  <a:srgbClr val="385723"/>
                </a:solidFill>
                <a:latin typeface="Calibri" charset="0"/>
                <a:ea typeface="Calibri" charset="0"/>
                <a:cs typeface="Calibri" charset="0"/>
                <a:sym typeface="Cambria"/>
              </a:rPr>
              <a:t>Interviews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Range 6 min - 20 min</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Audio recorded</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Transcribed</a:t>
            </a:r>
          </a:p>
          <a:p>
            <a:pPr marR="0" lvl="0" algn="l" rtl="0">
              <a:lnSpc>
                <a:spcPct val="100000"/>
              </a:lnSpc>
              <a:spcBef>
                <a:spcPts val="1200"/>
              </a:spcBef>
              <a:buClr>
                <a:srgbClr val="385723"/>
              </a:buClr>
              <a:buSzPct val="100000"/>
            </a:pPr>
            <a:r>
              <a:rPr lang="en-US" sz="3000" b="1" dirty="0">
                <a:solidFill>
                  <a:srgbClr val="385723"/>
                </a:solidFill>
                <a:latin typeface="Calibri" charset="0"/>
                <a:ea typeface="Calibri" charset="0"/>
                <a:cs typeface="Calibri" charset="0"/>
                <a:sym typeface="Cambria"/>
              </a:rPr>
              <a:t>Documents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Power Points of </a:t>
            </a:r>
            <a:r>
              <a:rPr lang="en-US" sz="2600" dirty="0" smtClean="0">
                <a:solidFill>
                  <a:srgbClr val="385723"/>
                </a:solidFill>
                <a:latin typeface="Calibri" charset="0"/>
                <a:ea typeface="Calibri" charset="0"/>
                <a:cs typeface="Calibri" charset="0"/>
                <a:sym typeface="Cambria"/>
              </a:rPr>
              <a:t/>
            </a:r>
            <a:br>
              <a:rPr lang="en-US" sz="2600" dirty="0" smtClean="0">
                <a:solidFill>
                  <a:srgbClr val="385723"/>
                </a:solidFill>
                <a:latin typeface="Calibri" charset="0"/>
                <a:ea typeface="Calibri" charset="0"/>
                <a:cs typeface="Calibri" charset="0"/>
                <a:sym typeface="Cambria"/>
              </a:rPr>
            </a:br>
            <a:r>
              <a:rPr lang="en-US" sz="2600" dirty="0" smtClean="0">
                <a:solidFill>
                  <a:srgbClr val="385723"/>
                </a:solidFill>
                <a:latin typeface="Calibri" charset="0"/>
                <a:ea typeface="Calibri" charset="0"/>
                <a:cs typeface="Calibri" charset="0"/>
                <a:sym typeface="Cambria"/>
              </a:rPr>
              <a:t>Previous </a:t>
            </a:r>
            <a:r>
              <a:rPr lang="en-US" sz="2600" dirty="0">
                <a:solidFill>
                  <a:srgbClr val="385723"/>
                </a:solidFill>
                <a:latin typeface="Calibri" charset="0"/>
                <a:ea typeface="Calibri" charset="0"/>
                <a:cs typeface="Calibri" charset="0"/>
                <a:sym typeface="Cambria"/>
              </a:rPr>
              <a:t>Inquiries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Field Notes</a:t>
            </a:r>
          </a:p>
          <a:p>
            <a:pPr marL="457200" marR="0" lvl="1" indent="-457200" algn="l" rtl="0">
              <a:lnSpc>
                <a:spcPct val="100000"/>
              </a:lnSpc>
              <a:spcBef>
                <a:spcPts val="1000"/>
              </a:spcBef>
              <a:buClr>
                <a:srgbClr val="385723"/>
              </a:buClr>
              <a:buSzPct val="100000"/>
              <a:buFont typeface="HiraMinProN-W3" charset="-128"/>
              <a:buChar char="★"/>
            </a:pPr>
            <a:r>
              <a:rPr lang="en-US" sz="2600" dirty="0">
                <a:solidFill>
                  <a:srgbClr val="385723"/>
                </a:solidFill>
                <a:latin typeface="Calibri" charset="0"/>
                <a:ea typeface="Calibri" charset="0"/>
                <a:cs typeface="Calibri" charset="0"/>
                <a:sym typeface="Cambria"/>
              </a:rPr>
              <a:t>Student Work Samples</a:t>
            </a:r>
          </a:p>
        </p:txBody>
      </p:sp>
      <p:pic>
        <p:nvPicPr>
          <p:cNvPr id="2" name="Picture 1" descr="File_003.jpeg"/>
          <p:cNvPicPr>
            <a:picLocks noChangeAspect="1"/>
          </p:cNvPicPr>
          <p:nvPr/>
        </p:nvPicPr>
        <p:blipFill rotWithShape="1">
          <a:blip r:embed="rId3">
            <a:extLst>
              <a:ext uri="{28A0092B-C50C-407E-A947-70E740481C1C}">
                <a14:useLocalDpi xmlns:a14="http://schemas.microsoft.com/office/drawing/2010/main" val="0"/>
              </a:ext>
            </a:extLst>
          </a:blip>
          <a:srcRect l="54750" t="-85501" r="-1438" b="109366"/>
          <a:stretch/>
        </p:blipFill>
        <p:spPr>
          <a:xfrm rot="5400000">
            <a:off x="2416473" y="1852535"/>
            <a:ext cx="4269160" cy="5221363"/>
          </a:xfrm>
          <a:prstGeom prst="rect">
            <a:avLst/>
          </a:prstGeom>
        </p:spPr>
      </p:pic>
      <p:pic>
        <p:nvPicPr>
          <p:cNvPr id="4" name="Picture 3" descr="IMG_2425.JPG"/>
          <p:cNvPicPr>
            <a:picLocks noChangeAspect="1"/>
          </p:cNvPicPr>
          <p:nvPr/>
        </p:nvPicPr>
        <p:blipFill rotWithShape="1">
          <a:blip r:embed="rId4">
            <a:extLst>
              <a:ext uri="{28A0092B-C50C-407E-A947-70E740481C1C}">
                <a14:useLocalDpi xmlns:a14="http://schemas.microsoft.com/office/drawing/2010/main" val="0"/>
              </a:ext>
            </a:extLst>
          </a:blip>
          <a:srcRect t="35756" b="4823"/>
          <a:stretch/>
        </p:blipFill>
        <p:spPr>
          <a:xfrm>
            <a:off x="5256642" y="1129034"/>
            <a:ext cx="3887359" cy="1975811"/>
          </a:xfrm>
          <a:prstGeom prst="rect">
            <a:avLst/>
          </a:prstGeom>
        </p:spPr>
      </p:pic>
      <p:pic>
        <p:nvPicPr>
          <p:cNvPr id="3" name="Picture 2" descr="File_003.jpeg"/>
          <p:cNvPicPr>
            <a:picLocks noChangeAspect="1"/>
          </p:cNvPicPr>
          <p:nvPr/>
        </p:nvPicPr>
        <p:blipFill rotWithShape="1">
          <a:blip r:embed="rId3">
            <a:extLst>
              <a:ext uri="{28A0092B-C50C-407E-A947-70E740481C1C}">
                <a14:useLocalDpi xmlns:a14="http://schemas.microsoft.com/office/drawing/2010/main" val="0"/>
              </a:ext>
            </a:extLst>
          </a:blip>
          <a:srcRect l="18136" t="13060" r="16047" b="11785"/>
          <a:stretch/>
        </p:blipFill>
        <p:spPr>
          <a:xfrm rot="5400000">
            <a:off x="3676216" y="2724136"/>
            <a:ext cx="3348089" cy="2705681"/>
          </a:xfrm>
          <a:prstGeom prst="rect">
            <a:avLst/>
          </a:prstGeom>
        </p:spPr>
      </p:pic>
      <p:pic>
        <p:nvPicPr>
          <p:cNvPr id="5" name="Picture 4" descr="File_002.jpeg"/>
          <p:cNvPicPr>
            <a:picLocks noChangeAspect="1"/>
          </p:cNvPicPr>
          <p:nvPr/>
        </p:nvPicPr>
        <p:blipFill rotWithShape="1">
          <a:blip r:embed="rId5">
            <a:extLst>
              <a:ext uri="{28A0092B-C50C-407E-A947-70E740481C1C}">
                <a14:useLocalDpi xmlns:a14="http://schemas.microsoft.com/office/drawing/2010/main" val="0"/>
              </a:ext>
            </a:extLst>
          </a:blip>
          <a:srcRect l="24462" r="6856" b="7769"/>
          <a:stretch/>
        </p:blipFill>
        <p:spPr>
          <a:xfrm rot="5400000">
            <a:off x="6406412" y="4120412"/>
            <a:ext cx="3016638" cy="2458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 calcmode="lin" valueType="num">
                                      <p:cBhvr additive="base">
                                        <p:cTn id="7" dur="500" fill="hold"/>
                                        <p:tgtEl>
                                          <p:spTgt spid="1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
                                            <p:txEl>
                                              <p:pRg st="1" end="1"/>
                                            </p:txEl>
                                          </p:spTgt>
                                        </p:tgtEl>
                                        <p:attrNameLst>
                                          <p:attrName>style.visibility</p:attrName>
                                        </p:attrNameLst>
                                      </p:cBhvr>
                                      <p:to>
                                        <p:strVal val="visible"/>
                                      </p:to>
                                    </p:set>
                                    <p:anim calcmode="lin" valueType="num">
                                      <p:cBhvr additive="base">
                                        <p:cTn id="13" dur="500" fill="hold"/>
                                        <p:tgtEl>
                                          <p:spTgt spid="1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 calcmode="lin" valueType="num">
                                      <p:cBhvr additive="base">
                                        <p:cTn id="17" dur="500" fill="hold"/>
                                        <p:tgtEl>
                                          <p:spTgt spid="13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8">
                                            <p:txEl>
                                              <p:pRg st="3" end="3"/>
                                            </p:txEl>
                                          </p:spTgt>
                                        </p:tgtEl>
                                        <p:attrNameLst>
                                          <p:attrName>style.visibility</p:attrName>
                                        </p:attrNameLst>
                                      </p:cBhvr>
                                      <p:to>
                                        <p:strVal val="visible"/>
                                      </p:to>
                                    </p:set>
                                    <p:anim calcmode="lin" valueType="num">
                                      <p:cBhvr additive="base">
                                        <p:cTn id="21" dur="500" fill="hold"/>
                                        <p:tgtEl>
                                          <p:spTgt spid="13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8">
                                            <p:txEl>
                                              <p:pRg st="4" end="4"/>
                                            </p:txEl>
                                          </p:spTgt>
                                        </p:tgtEl>
                                        <p:attrNameLst>
                                          <p:attrName>style.visibility</p:attrName>
                                        </p:attrNameLst>
                                      </p:cBhvr>
                                      <p:to>
                                        <p:strVal val="visible"/>
                                      </p:to>
                                    </p:set>
                                    <p:anim calcmode="lin" valueType="num">
                                      <p:cBhvr additive="base">
                                        <p:cTn id="25" dur="500" fill="hold"/>
                                        <p:tgtEl>
                                          <p:spTgt spid="13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
                                            <p:txEl>
                                              <p:pRg st="5" end="5"/>
                                            </p:txEl>
                                          </p:spTgt>
                                        </p:tgtEl>
                                        <p:attrNameLst>
                                          <p:attrName>style.visibility</p:attrName>
                                        </p:attrNameLst>
                                      </p:cBhvr>
                                      <p:to>
                                        <p:strVal val="visible"/>
                                      </p:to>
                                    </p:set>
                                    <p:anim calcmode="lin" valueType="num">
                                      <p:cBhvr additive="base">
                                        <p:cTn id="31" dur="500" fill="hold"/>
                                        <p:tgtEl>
                                          <p:spTgt spid="13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8">
                                            <p:txEl>
                                              <p:pRg st="6" end="6"/>
                                            </p:txEl>
                                          </p:spTgt>
                                        </p:tgtEl>
                                        <p:attrNameLst>
                                          <p:attrName>style.visibility</p:attrName>
                                        </p:attrNameLst>
                                      </p:cBhvr>
                                      <p:to>
                                        <p:strVal val="visible"/>
                                      </p:to>
                                    </p:set>
                                    <p:anim calcmode="lin" valueType="num">
                                      <p:cBhvr additive="base">
                                        <p:cTn id="35" dur="500" fill="hold"/>
                                        <p:tgtEl>
                                          <p:spTgt spid="13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8">
                                            <p:txEl>
                                              <p:pRg st="7" end="7"/>
                                            </p:txEl>
                                          </p:spTgt>
                                        </p:tgtEl>
                                        <p:attrNameLst>
                                          <p:attrName>style.visibility</p:attrName>
                                        </p:attrNameLst>
                                      </p:cBhvr>
                                      <p:to>
                                        <p:strVal val="visible"/>
                                      </p:to>
                                    </p:set>
                                    <p:anim calcmode="lin" valueType="num">
                                      <p:cBhvr additive="base">
                                        <p:cTn id="39" dur="500" fill="hold"/>
                                        <p:tgtEl>
                                          <p:spTgt spid="13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8">
                                            <p:txEl>
                                              <p:pRg st="8" end="8"/>
                                            </p:txEl>
                                          </p:spTgt>
                                        </p:tgtEl>
                                        <p:attrNameLst>
                                          <p:attrName>style.visibility</p:attrName>
                                        </p:attrNameLst>
                                      </p:cBhvr>
                                      <p:to>
                                        <p:strVal val="visible"/>
                                      </p:to>
                                    </p:set>
                                    <p:anim calcmode="lin" valueType="num">
                                      <p:cBhvr additive="base">
                                        <p:cTn id="43" dur="500" fill="hold"/>
                                        <p:tgtEl>
                                          <p:spTgt spid="13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p:nvPr/>
        </p:nvSpPr>
        <p:spPr>
          <a:xfrm>
            <a:off x="246026" y="1677325"/>
            <a:ext cx="3659700" cy="4082700"/>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buClr>
                <a:schemeClr val="accent1"/>
              </a:buClr>
              <a:buFont typeface="Arial"/>
              <a:buNone/>
            </a:pPr>
            <a:endParaRPr sz="2800" b="0" i="0" u="none" strike="noStrike" cap="none">
              <a:solidFill>
                <a:schemeClr val="dk1"/>
              </a:solidFill>
              <a:latin typeface="Calibri"/>
              <a:ea typeface="Calibri"/>
              <a:cs typeface="Calibri"/>
              <a:sym typeface="Calibri"/>
            </a:endParaRPr>
          </a:p>
        </p:txBody>
      </p:sp>
      <p:sp>
        <p:nvSpPr>
          <p:cNvPr id="148" name="Shape 148"/>
          <p:cNvSpPr txBox="1"/>
          <p:nvPr/>
        </p:nvSpPr>
        <p:spPr>
          <a:xfrm>
            <a:off x="4236275" y="1414875"/>
            <a:ext cx="4460400" cy="51954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Interviews and surveys were separated by </a:t>
            </a:r>
            <a:r>
              <a:rPr lang="en-US" sz="2600" dirty="0" smtClean="0">
                <a:solidFill>
                  <a:srgbClr val="385723"/>
                </a:solidFill>
                <a:latin typeface="Calibri" charset="0"/>
                <a:ea typeface="Calibri" charset="0"/>
                <a:cs typeface="Calibri" charset="0"/>
                <a:sym typeface="Cambria"/>
              </a:rPr>
              <a:t>question</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Responses were grouped and categorized to create initial </a:t>
            </a:r>
            <a:r>
              <a:rPr lang="en-US" sz="2600" dirty="0" smtClean="0">
                <a:solidFill>
                  <a:srgbClr val="385723"/>
                </a:solidFill>
                <a:latin typeface="Calibri" charset="0"/>
                <a:ea typeface="Calibri" charset="0"/>
                <a:cs typeface="Calibri" charset="0"/>
                <a:sym typeface="Cambria"/>
              </a:rPr>
              <a:t>claims</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Documents were analyzed for </a:t>
            </a:r>
            <a:r>
              <a:rPr lang="en-US" sz="2600" dirty="0" smtClean="0">
                <a:solidFill>
                  <a:srgbClr val="385723"/>
                </a:solidFill>
                <a:latin typeface="Calibri" charset="0"/>
                <a:ea typeface="Calibri" charset="0"/>
                <a:cs typeface="Calibri" charset="0"/>
                <a:sym typeface="Cambria"/>
              </a:rPr>
              <a:t>similarities and differences</a:t>
            </a:r>
            <a:endParaRPr sz="26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2600" dirty="0">
                <a:solidFill>
                  <a:srgbClr val="385723"/>
                </a:solidFill>
                <a:latin typeface="Calibri" charset="0"/>
                <a:ea typeface="Calibri" charset="0"/>
                <a:cs typeface="Calibri" charset="0"/>
                <a:sym typeface="Cambria"/>
              </a:rPr>
              <a:t>Categories from different data sources were grouped to develop </a:t>
            </a:r>
            <a:r>
              <a:rPr lang="en-US" sz="2600" dirty="0" smtClean="0">
                <a:solidFill>
                  <a:srgbClr val="385723"/>
                </a:solidFill>
                <a:latin typeface="Calibri" charset="0"/>
                <a:ea typeface="Calibri" charset="0"/>
                <a:cs typeface="Calibri" charset="0"/>
                <a:sym typeface="Cambria"/>
              </a:rPr>
              <a:t>themes</a:t>
            </a:r>
            <a:endParaRPr sz="2600" dirty="0">
              <a:solidFill>
                <a:schemeClr val="dk1"/>
              </a:solidFill>
              <a:latin typeface="Calibri" charset="0"/>
              <a:ea typeface="Calibri" charset="0"/>
              <a:cs typeface="Calibri" charset="0"/>
              <a:sym typeface="Calibri"/>
            </a:endParaRPr>
          </a:p>
        </p:txBody>
      </p:sp>
      <p:pic>
        <p:nvPicPr>
          <p:cNvPr id="150" name="Shape 150"/>
          <p:cNvPicPr preferRelativeResize="0"/>
          <p:nvPr/>
        </p:nvPicPr>
        <p:blipFill>
          <a:blip r:embed="rId3">
            <a:alphaModFix/>
          </a:blip>
          <a:stretch>
            <a:fillRect/>
          </a:stretch>
        </p:blipFill>
        <p:spPr>
          <a:xfrm>
            <a:off x="551875" y="1351850"/>
            <a:ext cx="3048000" cy="2286000"/>
          </a:xfrm>
          <a:prstGeom prst="rect">
            <a:avLst/>
          </a:prstGeom>
          <a:noFill/>
          <a:ln w="22225">
            <a:solidFill>
              <a:schemeClr val="bg1"/>
            </a:solidFill>
          </a:ln>
          <a:effectLst>
            <a:outerShdw blurRad="63500" sx="102000" sy="102000" algn="ctr" rotWithShape="0">
              <a:prstClr val="black">
                <a:alpha val="40000"/>
              </a:prstClr>
            </a:outerShdw>
          </a:effectLst>
        </p:spPr>
      </p:pic>
      <p:sp>
        <p:nvSpPr>
          <p:cNvPr id="7" name="Shape 137"/>
          <p:cNvSpPr txBox="1">
            <a:spLocks/>
          </p:cNvSpPr>
          <p:nvPr/>
        </p:nvSpPr>
        <p:spPr>
          <a:xfrm>
            <a:off x="1260088" y="2"/>
            <a:ext cx="7883912" cy="103706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rgbClr val="385723"/>
              </a:buClr>
              <a:buSzPct val="25000"/>
            </a:pPr>
            <a:r>
              <a:rPr lang="en-US" sz="3600" b="1" dirty="0" smtClean="0">
                <a:solidFill>
                  <a:srgbClr val="FFFFFF"/>
                </a:solidFill>
                <a:latin typeface="Cambria"/>
                <a:ea typeface="Cambria"/>
                <a:cs typeface="Cambria"/>
                <a:sym typeface="Cambria"/>
              </a:rPr>
              <a:t>Data </a:t>
            </a:r>
            <a:r>
              <a:rPr lang="en-US" sz="3600" b="1" dirty="0">
                <a:solidFill>
                  <a:srgbClr val="FFFFFF"/>
                </a:solidFill>
                <a:latin typeface="Cambria"/>
                <a:ea typeface="Cambria"/>
                <a:cs typeface="Cambria"/>
                <a:sym typeface="Cambria"/>
              </a:rPr>
              <a:t>Analysis</a:t>
            </a:r>
          </a:p>
        </p:txBody>
      </p:sp>
      <p:pic>
        <p:nvPicPr>
          <p:cNvPr id="149" name="Shape 149"/>
          <p:cNvPicPr preferRelativeResize="0"/>
          <p:nvPr/>
        </p:nvPicPr>
        <p:blipFill>
          <a:blip r:embed="rId4">
            <a:alphaModFix/>
          </a:blip>
          <a:stretch>
            <a:fillRect/>
          </a:stretch>
        </p:blipFill>
        <p:spPr>
          <a:xfrm>
            <a:off x="356840" y="3429000"/>
            <a:ext cx="2828851" cy="3027556"/>
          </a:xfrm>
          <a:prstGeom prst="rect">
            <a:avLst/>
          </a:prstGeom>
          <a:noFill/>
          <a:ln w="22225">
            <a:solidFill>
              <a:schemeClr val="bg1"/>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500"/>
                                        <p:tgtEl>
                                          <p:spTgt spid="149"/>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48">
                                            <p:txEl>
                                              <p:pRg st="0" end="0"/>
                                            </p:txEl>
                                          </p:spTgt>
                                        </p:tgtEl>
                                        <p:attrNameLst>
                                          <p:attrName>style.visibility</p:attrName>
                                        </p:attrNameLst>
                                      </p:cBhvr>
                                      <p:to>
                                        <p:strVal val="visible"/>
                                      </p:to>
                                    </p:set>
                                    <p:anim calcmode="lin" valueType="num">
                                      <p:cBhvr additive="base">
                                        <p:cTn id="15" dur="500" fill="hold"/>
                                        <p:tgtEl>
                                          <p:spTgt spid="148">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8">
                                            <p:txEl>
                                              <p:pRg st="1" end="1"/>
                                            </p:txEl>
                                          </p:spTgt>
                                        </p:tgtEl>
                                        <p:attrNameLst>
                                          <p:attrName>style.visibility</p:attrName>
                                        </p:attrNameLst>
                                      </p:cBhvr>
                                      <p:to>
                                        <p:strVal val="visible"/>
                                      </p:to>
                                    </p:set>
                                    <p:anim calcmode="lin" valueType="num">
                                      <p:cBhvr additive="base">
                                        <p:cTn id="21" dur="500" fill="hold"/>
                                        <p:tgtEl>
                                          <p:spTgt spid="148">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8">
                                            <p:txEl>
                                              <p:pRg st="2" end="2"/>
                                            </p:txEl>
                                          </p:spTgt>
                                        </p:tgtEl>
                                        <p:attrNameLst>
                                          <p:attrName>style.visibility</p:attrName>
                                        </p:attrNameLst>
                                      </p:cBhvr>
                                      <p:to>
                                        <p:strVal val="visible"/>
                                      </p:to>
                                    </p:set>
                                    <p:anim calcmode="lin" valueType="num">
                                      <p:cBhvr additive="base">
                                        <p:cTn id="27" dur="500" fill="hold"/>
                                        <p:tgtEl>
                                          <p:spTgt spid="148">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48">
                                            <p:txEl>
                                              <p:pRg st="3" end="3"/>
                                            </p:txEl>
                                          </p:spTgt>
                                        </p:tgtEl>
                                        <p:attrNameLst>
                                          <p:attrName>style.visibility</p:attrName>
                                        </p:attrNameLst>
                                      </p:cBhvr>
                                      <p:to>
                                        <p:strVal val="visible"/>
                                      </p:to>
                                    </p:set>
                                    <p:anim calcmode="lin" valueType="num">
                                      <p:cBhvr additive="base">
                                        <p:cTn id="33" dur="500" fill="hold"/>
                                        <p:tgtEl>
                                          <p:spTgt spid="148">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4" name="TextBox 3"/>
          <p:cNvSpPr txBox="1"/>
          <p:nvPr/>
        </p:nvSpPr>
        <p:spPr>
          <a:xfrm>
            <a:off x="831273" y="1550021"/>
            <a:ext cx="7994072" cy="3757960"/>
          </a:xfrm>
          <a:prstGeom prst="rect">
            <a:avLst/>
          </a:prstGeom>
          <a:noFill/>
        </p:spPr>
        <p:txBody>
          <a:bodyPr wrap="square" rtlCol="0" anchor="ctr" anchorCtr="0">
            <a:noAutofit/>
          </a:bodyPr>
          <a:lstStyle/>
          <a:p>
            <a:pPr lvl="0" algn="ctr">
              <a:spcBef>
                <a:spcPts val="1200"/>
              </a:spcBef>
              <a:buClr>
                <a:srgbClr val="385723"/>
              </a:buClr>
            </a:pPr>
            <a:r>
              <a:rPr lang="en-US" sz="3600" i="1" dirty="0">
                <a:solidFill>
                  <a:srgbClr val="005A41"/>
                </a:solidFill>
                <a:latin typeface="Calibri" charset="0"/>
                <a:ea typeface="Calibri" charset="0"/>
                <a:cs typeface="Calibri" charset="0"/>
                <a:sym typeface="Cambria"/>
              </a:rPr>
              <a:t>What level of support is necessary from site-based </a:t>
            </a:r>
            <a:r>
              <a:rPr lang="en-US" sz="3600" b="1" i="1" dirty="0">
                <a:solidFill>
                  <a:srgbClr val="005A41"/>
                </a:solidFill>
                <a:latin typeface="Calibri" charset="0"/>
                <a:ea typeface="Calibri" charset="0"/>
                <a:cs typeface="Calibri" charset="0"/>
                <a:sym typeface="Cambria"/>
              </a:rPr>
              <a:t>administration</a:t>
            </a:r>
            <a:r>
              <a:rPr lang="en-US" sz="3600" i="1" dirty="0">
                <a:solidFill>
                  <a:srgbClr val="005A41"/>
                </a:solidFill>
                <a:latin typeface="Calibri" charset="0"/>
                <a:ea typeface="Calibri" charset="0"/>
                <a:cs typeface="Calibri" charset="0"/>
                <a:sym typeface="Cambria"/>
              </a:rPr>
              <a:t>, across partnership schools, to create a system of collaboration amongst current and future teacher leaders?</a:t>
            </a:r>
          </a:p>
        </p:txBody>
      </p:sp>
    </p:spTree>
    <p:extLst>
      <p:ext uri="{BB962C8B-B14F-4D97-AF65-F5344CB8AC3E}">
        <p14:creationId xmlns:p14="http://schemas.microsoft.com/office/powerpoint/2010/main" val="16436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260089" y="1"/>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156" name="Shape 156"/>
          <p:cNvSpPr txBox="1">
            <a:spLocks noGrp="1"/>
          </p:cNvSpPr>
          <p:nvPr>
            <p:ph type="subTitle" idx="1"/>
          </p:nvPr>
        </p:nvSpPr>
        <p:spPr>
          <a:xfrm>
            <a:off x="0" y="1918011"/>
            <a:ext cx="9144000" cy="4939990"/>
          </a:xfrm>
          <a:prstGeom prst="rect">
            <a:avLst/>
          </a:prstGeom>
        </p:spPr>
        <p:txBody>
          <a:bodyPr lIns="91425" tIns="91425" rIns="91425" bIns="91425" anchor="t" anchorCtr="0">
            <a:noAutofit/>
          </a:bodyPr>
          <a:lstStyle/>
          <a:p>
            <a:pPr lvl="0" algn="l" rtl="0">
              <a:lnSpc>
                <a:spcPct val="100000"/>
              </a:lnSpc>
              <a:spcBef>
                <a:spcPts val="1200"/>
              </a:spcBef>
              <a:buClr>
                <a:srgbClr val="385723"/>
              </a:buClr>
            </a:pPr>
            <a:r>
              <a:rPr lang="en-US" sz="2600" b="1" dirty="0" smtClean="0">
                <a:solidFill>
                  <a:srgbClr val="385723"/>
                </a:solidFill>
                <a:latin typeface="Calibri" charset="0"/>
                <a:ea typeface="Calibri" charset="0"/>
                <a:cs typeface="Calibri" charset="0"/>
                <a:sym typeface="Cambria"/>
              </a:rPr>
              <a:t>Administrative Support</a:t>
            </a:r>
          </a:p>
          <a:p>
            <a:pPr lvl="1" indent="-457200" algn="l">
              <a:lnSpc>
                <a:spcPct val="100000"/>
              </a:lnSpc>
              <a:spcBef>
                <a:spcPts val="1000"/>
              </a:spcBef>
              <a:buClr>
                <a:srgbClr val="385723"/>
              </a:buClr>
              <a:buFont typeface="HiraMinProN-W3" charset="-128"/>
              <a:buChar char="★"/>
            </a:pPr>
            <a:r>
              <a:rPr lang="en-US" sz="2400" dirty="0" smtClean="0">
                <a:solidFill>
                  <a:srgbClr val="005A41"/>
                </a:solidFill>
              </a:rPr>
              <a:t>Not </a:t>
            </a:r>
            <a:r>
              <a:rPr lang="en-US" sz="2400" dirty="0">
                <a:solidFill>
                  <a:srgbClr val="005A41"/>
                </a:solidFill>
              </a:rPr>
              <a:t>only must teachers be full participants in any discussion about leadership roles, they must also </a:t>
            </a:r>
            <a:r>
              <a:rPr lang="en-US" sz="2400" b="1" dirty="0">
                <a:solidFill>
                  <a:srgbClr val="005A41"/>
                </a:solidFill>
              </a:rPr>
              <a:t>feel supported and understood </a:t>
            </a:r>
            <a:r>
              <a:rPr lang="en-US" sz="2400" dirty="0">
                <a:solidFill>
                  <a:srgbClr val="005A41"/>
                </a:solidFill>
              </a:rPr>
              <a:t>by administrators. </a:t>
            </a:r>
            <a:r>
              <a:rPr lang="en-US" sz="2400" dirty="0" smtClean="0">
                <a:solidFill>
                  <a:srgbClr val="005A41"/>
                </a:solidFill>
              </a:rPr>
              <a:t>Simply </a:t>
            </a:r>
            <a:r>
              <a:rPr lang="en-US" sz="2400" dirty="0">
                <a:solidFill>
                  <a:srgbClr val="005A41"/>
                </a:solidFill>
              </a:rPr>
              <a:t>put, new and different working relationships need to be established between teachers and administrators in order for any new leadership role to make a positive and lasting contribution to the improvement of teaching and learning in a given setting (Sherrill, 1999).</a:t>
            </a:r>
          </a:p>
          <a:p>
            <a:pPr lvl="1" indent="-457200" algn="l">
              <a:lnSpc>
                <a:spcPct val="100000"/>
              </a:lnSpc>
              <a:spcBef>
                <a:spcPts val="1000"/>
              </a:spcBef>
              <a:buClr>
                <a:srgbClr val="385723"/>
              </a:buClr>
              <a:buFont typeface="HiraMinProN-W3" charset="-128"/>
              <a:buChar char="★"/>
            </a:pPr>
            <a:r>
              <a:rPr lang="en-US" sz="2400" dirty="0">
                <a:solidFill>
                  <a:srgbClr val="005A41"/>
                </a:solidFill>
              </a:rPr>
              <a:t>Administrators, school board members, citizens, or other teachers </a:t>
            </a:r>
            <a:r>
              <a:rPr lang="en-US" sz="2400" b="1" dirty="0" smtClean="0">
                <a:solidFill>
                  <a:srgbClr val="005A41"/>
                </a:solidFill>
              </a:rPr>
              <a:t>don’t</a:t>
            </a:r>
            <a:r>
              <a:rPr lang="en-US" sz="2400" dirty="0" smtClean="0">
                <a:solidFill>
                  <a:srgbClr val="005A41"/>
                </a:solidFill>
              </a:rPr>
              <a:t> recognize </a:t>
            </a:r>
            <a:r>
              <a:rPr lang="en-US" sz="2400" dirty="0">
                <a:solidFill>
                  <a:srgbClr val="005A41"/>
                </a:solidFill>
              </a:rPr>
              <a:t>or understand teacher leadership. Hence, this lack of understanding adds to the obstacles that many teacher leaders are facing (Donaldson, 2007).</a:t>
            </a:r>
          </a:p>
          <a:p>
            <a:pPr marL="0" lvl="1" algn="l" rtl="0">
              <a:lnSpc>
                <a:spcPct val="100000"/>
              </a:lnSpc>
              <a:spcBef>
                <a:spcPts val="1000"/>
              </a:spcBef>
              <a:buClr>
                <a:srgbClr val="385723"/>
              </a:buClr>
            </a:pPr>
            <a:endParaRPr lang="en-US" dirty="0" smtClean="0">
              <a:solidFill>
                <a:srgbClr val="385723"/>
              </a:solidFill>
              <a:latin typeface="Calibri" charset="0"/>
              <a:ea typeface="Calibri" charset="0"/>
              <a:cs typeface="Calibri" charset="0"/>
              <a:sym typeface="Cambria"/>
            </a:endParaRPr>
          </a:p>
        </p:txBody>
      </p:sp>
      <p:sp>
        <p:nvSpPr>
          <p:cNvPr id="2" name="Rectangle 1"/>
          <p:cNvSpPr/>
          <p:nvPr/>
        </p:nvSpPr>
        <p:spPr>
          <a:xfrm>
            <a:off x="262054" y="1282391"/>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Literature Review</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base">
                                        <p:cTn id="7"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anim calcmode="lin" valueType="num">
                                      <p:cBhvr additive="base">
                                        <p:cTn id="11"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anim calcmode="lin" valueType="num">
                                      <p:cBhvr additive="base">
                                        <p:cTn id="15"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260089" y="1"/>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156" name="Shape 156"/>
          <p:cNvSpPr txBox="1">
            <a:spLocks noGrp="1"/>
          </p:cNvSpPr>
          <p:nvPr>
            <p:ph type="subTitle" idx="1"/>
          </p:nvPr>
        </p:nvSpPr>
        <p:spPr>
          <a:xfrm>
            <a:off x="0" y="1918011"/>
            <a:ext cx="9144000" cy="4939990"/>
          </a:xfrm>
          <a:prstGeom prst="rect">
            <a:avLst/>
          </a:prstGeom>
        </p:spPr>
        <p:txBody>
          <a:bodyPr lIns="91425" tIns="91425" rIns="91425" bIns="91425" anchor="t" anchorCtr="0">
            <a:noAutofit/>
          </a:bodyPr>
          <a:lstStyle/>
          <a:p>
            <a:pPr lvl="0" algn="l" rtl="0">
              <a:lnSpc>
                <a:spcPct val="100000"/>
              </a:lnSpc>
              <a:spcBef>
                <a:spcPts val="1200"/>
              </a:spcBef>
              <a:buClr>
                <a:srgbClr val="385723"/>
              </a:buClr>
            </a:pPr>
            <a:r>
              <a:rPr lang="en-US" sz="2600" b="1" dirty="0" smtClean="0">
                <a:solidFill>
                  <a:srgbClr val="385723"/>
                </a:solidFill>
                <a:latin typeface="Calibri" charset="0"/>
                <a:ea typeface="Calibri" charset="0"/>
                <a:cs typeface="Calibri" charset="0"/>
                <a:sym typeface="Cambria"/>
              </a:rPr>
              <a:t>Administrative Support</a:t>
            </a:r>
          </a:p>
          <a:p>
            <a:pPr lvl="1" indent="-457200" algn="l">
              <a:lnSpc>
                <a:spcPct val="100000"/>
              </a:lnSpc>
              <a:spcBef>
                <a:spcPts val="1000"/>
              </a:spcBef>
              <a:buClr>
                <a:srgbClr val="385723"/>
              </a:buClr>
              <a:buFont typeface="HiraMinProN-W3" charset="-128"/>
              <a:buChar char="★"/>
            </a:pPr>
            <a:r>
              <a:rPr lang="en-US" sz="2400" dirty="0">
                <a:solidFill>
                  <a:srgbClr val="005A41"/>
                </a:solidFill>
              </a:rPr>
              <a:t>Teachers in teacher-powered schools report that effective "leaders among leaders" in a teacher-powered school, especially those in a principal or lead teacher position, must know how to lead from the middle or the back...they must step aside and facilitate the team toward collective decisions (Nazareno, 2015).</a:t>
            </a:r>
          </a:p>
          <a:p>
            <a:pPr lvl="1" indent="-457200" algn="l">
              <a:lnSpc>
                <a:spcPct val="100000"/>
              </a:lnSpc>
              <a:spcBef>
                <a:spcPts val="1000"/>
              </a:spcBef>
              <a:buClr>
                <a:srgbClr val="385723"/>
              </a:buClr>
              <a:buFont typeface="HiraMinProN-W3" charset="-128"/>
              <a:buChar char="★"/>
            </a:pPr>
            <a:r>
              <a:rPr lang="en-US" sz="2400" dirty="0">
                <a:solidFill>
                  <a:srgbClr val="005A41"/>
                </a:solidFill>
              </a:rPr>
              <a:t>A teacher leader may be seen as a person in whom the dream of making a difference has been kept alive, or has been reawakened by engaging colleagues and a professional culture. Teachers are open to learning and understand the major dimensions of learning in schools: the learning of students, learning of colleagues, learning of self, and learning of the community (Lambert, 2003). </a:t>
            </a:r>
            <a:endParaRPr lang="en-US" dirty="0" smtClean="0">
              <a:solidFill>
                <a:srgbClr val="005A41"/>
              </a:solidFill>
              <a:latin typeface="Calibri" charset="0"/>
              <a:ea typeface="Calibri" charset="0"/>
              <a:cs typeface="Calibri" charset="0"/>
              <a:sym typeface="Cambria"/>
            </a:endParaRPr>
          </a:p>
        </p:txBody>
      </p:sp>
      <p:sp>
        <p:nvSpPr>
          <p:cNvPr id="2" name="Rectangle 1"/>
          <p:cNvSpPr/>
          <p:nvPr/>
        </p:nvSpPr>
        <p:spPr>
          <a:xfrm>
            <a:off x="262054" y="1282391"/>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Literature Review</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12285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base">
                                        <p:cTn id="7"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anim calcmode="lin" valueType="num">
                                      <p:cBhvr additive="base">
                                        <p:cTn id="11"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anim calcmode="lin" valueType="num">
                                      <p:cBhvr additive="base">
                                        <p:cTn id="15"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0" y="1579946"/>
            <a:ext cx="9144000" cy="52780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80000"/>
              </a:lnSpc>
              <a:spcBef>
                <a:spcPts val="1200"/>
              </a:spcBef>
              <a:buClr>
                <a:srgbClr val="385723"/>
              </a:buClr>
              <a:buNone/>
            </a:pPr>
            <a:r>
              <a:rPr lang="en-US" b="1" u="sng" dirty="0" smtClean="0">
                <a:solidFill>
                  <a:srgbClr val="385723"/>
                </a:solidFill>
                <a:latin typeface="Calibri" charset="0"/>
                <a:ea typeface="Calibri" charset="0"/>
                <a:cs typeface="Calibri" charset="0"/>
                <a:sym typeface="Cambria"/>
              </a:rPr>
              <a:t>Component 2</a:t>
            </a:r>
            <a:r>
              <a:rPr lang="en-US" b="1" dirty="0" smtClean="0">
                <a:solidFill>
                  <a:srgbClr val="385723"/>
                </a:solidFill>
                <a:latin typeface="Calibri" charset="0"/>
                <a:ea typeface="Calibri" charset="0"/>
                <a:cs typeface="Calibri" charset="0"/>
                <a:sym typeface="Cambria"/>
              </a:rPr>
              <a:t>: Creation of conditions for successful teacher leadership </a:t>
            </a:r>
          </a:p>
          <a:p>
            <a:pPr marL="0" lvl="0" indent="0">
              <a:lnSpc>
                <a:spcPct val="80000"/>
              </a:lnSpc>
              <a:spcBef>
                <a:spcPts val="1200"/>
              </a:spcBef>
              <a:buClr>
                <a:srgbClr val="385723"/>
              </a:buClr>
              <a:buNone/>
            </a:pPr>
            <a:r>
              <a:rPr lang="en-US" sz="2400" b="1" dirty="0" smtClean="0">
                <a:solidFill>
                  <a:srgbClr val="385723"/>
                </a:solidFill>
                <a:latin typeface="Calibri" charset="0"/>
                <a:ea typeface="Calibri" charset="0"/>
                <a:cs typeface="Calibri" charset="0"/>
                <a:sym typeface="Cambria"/>
              </a:rPr>
              <a:t>Healthy Culture</a:t>
            </a:r>
          </a:p>
          <a:p>
            <a:pPr marL="914400" lvl="2" indent="-457200">
              <a:lnSpc>
                <a:spcPct val="100000"/>
              </a:lnSpc>
              <a:spcBef>
                <a:spcPts val="1200"/>
              </a:spcBef>
              <a:buClr>
                <a:srgbClr val="385723"/>
              </a:buClr>
              <a:buFont typeface=".PingFangSC-Regular" charset="-122"/>
              <a:buChar char="★"/>
            </a:pPr>
            <a:r>
              <a:rPr lang="en-US" sz="2100" dirty="0" smtClean="0">
                <a:solidFill>
                  <a:srgbClr val="385723"/>
                </a:solidFill>
                <a:latin typeface="Calibri" charset="0"/>
                <a:ea typeface="Calibri" charset="0"/>
                <a:cs typeface="Calibri" charset="0"/>
                <a:sym typeface="Cambria"/>
              </a:rPr>
              <a:t>Healthy school and school system culture are essential to the lifeblood of teacher leadership. A healthy culture supports and advances teacher leadership, and teacher leadership contributes positively to a healthy culture.</a:t>
            </a:r>
            <a:endParaRPr lang="en-US" sz="2100" dirty="0">
              <a:solidFill>
                <a:srgbClr val="385723"/>
              </a:solidFill>
              <a:latin typeface="Calibri" charset="0"/>
              <a:ea typeface="Calibri" charset="0"/>
              <a:cs typeface="Calibri" charset="0"/>
              <a:sym typeface="Cambria"/>
            </a:endParaRPr>
          </a:p>
          <a:p>
            <a:pPr marL="914400" lvl="2" indent="-457200">
              <a:lnSpc>
                <a:spcPct val="100000"/>
              </a:lnSpc>
              <a:spcBef>
                <a:spcPts val="1200"/>
              </a:spcBef>
              <a:buClr>
                <a:srgbClr val="385723"/>
              </a:buClr>
              <a:buFont typeface=".PingFangSC-Regular" charset="-122"/>
              <a:buChar char="★"/>
            </a:pPr>
            <a:r>
              <a:rPr lang="en-US" sz="2100" dirty="0" smtClean="0">
                <a:solidFill>
                  <a:srgbClr val="385723"/>
                </a:solidFill>
                <a:latin typeface="Calibri" charset="0"/>
                <a:ea typeface="Calibri" charset="0"/>
                <a:cs typeface="Calibri" charset="0"/>
                <a:sym typeface="Cambria"/>
              </a:rPr>
              <a:t>“Traditionally, teachers are considered to be at the bottom of the hierarchical levels among professional employees and beneath central office and school administrators.  Because of their position in the educational hierarchy, teachers often have an uphill climb to be </a:t>
            </a:r>
            <a:r>
              <a:rPr lang="en-US" sz="2100" u="sng" dirty="0" smtClean="0">
                <a:solidFill>
                  <a:srgbClr val="385723"/>
                </a:solidFill>
                <a:latin typeface="Calibri" charset="0"/>
                <a:ea typeface="Calibri" charset="0"/>
                <a:cs typeface="Calibri" charset="0"/>
                <a:sym typeface="Cambria"/>
              </a:rPr>
              <a:t>recognized as valued contributing members </a:t>
            </a:r>
            <a:r>
              <a:rPr lang="en-US" sz="2100" dirty="0" smtClean="0">
                <a:solidFill>
                  <a:srgbClr val="385723"/>
                </a:solidFill>
                <a:latin typeface="Calibri" charset="0"/>
                <a:ea typeface="Calibri" charset="0"/>
                <a:cs typeface="Calibri" charset="0"/>
                <a:sym typeface="Cambria"/>
              </a:rPr>
              <a:t>of the education workforce.  Yet, their </a:t>
            </a:r>
            <a:r>
              <a:rPr lang="en-US" sz="2100" u="sng" dirty="0" smtClean="0">
                <a:solidFill>
                  <a:srgbClr val="385723"/>
                </a:solidFill>
                <a:latin typeface="Calibri" charset="0"/>
                <a:ea typeface="Calibri" charset="0"/>
                <a:cs typeface="Calibri" charset="0"/>
                <a:sym typeface="Cambria"/>
              </a:rPr>
              <a:t>voice and engagement </a:t>
            </a:r>
            <a:r>
              <a:rPr lang="en-US" sz="2100" dirty="0" smtClean="0">
                <a:solidFill>
                  <a:srgbClr val="385723"/>
                </a:solidFill>
                <a:latin typeface="Calibri" charset="0"/>
                <a:ea typeface="Calibri" charset="0"/>
                <a:cs typeface="Calibri" charset="0"/>
                <a:sym typeface="Cambria"/>
              </a:rPr>
              <a:t>benefit the school system when </a:t>
            </a:r>
            <a:r>
              <a:rPr lang="en-US" sz="2100" u="sng" dirty="0" smtClean="0">
                <a:solidFill>
                  <a:srgbClr val="385723"/>
                </a:solidFill>
                <a:latin typeface="Calibri" charset="0"/>
                <a:ea typeface="Calibri" charset="0"/>
                <a:cs typeface="Calibri" charset="0"/>
                <a:sym typeface="Cambria"/>
              </a:rPr>
              <a:t>leaders strengthen opportunities for teacher leadership</a:t>
            </a:r>
            <a:r>
              <a:rPr lang="en-US" sz="2100" dirty="0" smtClean="0">
                <a:solidFill>
                  <a:srgbClr val="385723"/>
                </a:solidFill>
                <a:latin typeface="Calibri" charset="0"/>
                <a:ea typeface="Calibri" charset="0"/>
                <a:cs typeface="Calibri" charset="0"/>
                <a:sym typeface="Cambria"/>
              </a:rPr>
              <a:t>.” </a:t>
            </a:r>
            <a:endParaRPr lang="en-US" sz="2100" dirty="0">
              <a:solidFill>
                <a:srgbClr val="385723"/>
              </a:solidFill>
              <a:latin typeface="Calibri" charset="0"/>
              <a:ea typeface="Calibri" charset="0"/>
              <a:cs typeface="Calibri" charset="0"/>
              <a:sym typeface="Cambria"/>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Elevating Teacher Leadership </a:t>
            </a:r>
            <a:r>
              <a:rPr lang="en-US" sz="2800" b="1" dirty="0">
                <a:solidFill>
                  <a:schemeClr val="bg1"/>
                </a:solidFill>
                <a:latin typeface="Calibri" charset="0"/>
                <a:ea typeface="Calibri" charset="0"/>
                <a:cs typeface="Calibri" charset="0"/>
                <a:sym typeface="Cambria"/>
              </a:rPr>
              <a:t>(Killion, et. al., 2016)</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Text Placeholder 1"/>
          <p:cNvSpPr>
            <a:spLocks noGrp="1"/>
          </p:cNvSpPr>
          <p:nvPr>
            <p:ph type="body" idx="1"/>
          </p:nvPr>
        </p:nvSpPr>
        <p:spPr>
          <a:xfrm>
            <a:off x="134737" y="1221241"/>
            <a:ext cx="4522155" cy="5464758"/>
          </a:xfrm>
        </p:spPr>
        <p:txBody>
          <a:bodyPr/>
          <a:lstStyle/>
          <a:p>
            <a:pPr marL="177800" indent="0">
              <a:buNone/>
            </a:pPr>
            <a:r>
              <a:rPr lang="en-US" sz="3200" b="1" dirty="0" smtClean="0">
                <a:solidFill>
                  <a:srgbClr val="005A41"/>
                </a:solidFill>
              </a:rPr>
              <a:t>“A teacher-leader is someone who wants to make a difference, encourages colleagues to be motivated, and making contributions to the improvement of teaching and learning.” (Cowdery, 2004)</a:t>
            </a:r>
            <a:r>
              <a:rPr lang="en-US" dirty="0" smtClean="0"/>
              <a:t>	</a:t>
            </a:r>
            <a:endParaRPr lang="en-US" dirty="0"/>
          </a:p>
        </p:txBody>
      </p:sp>
      <p:sp>
        <p:nvSpPr>
          <p:cNvPr id="3" name="Text Placeholder 2"/>
          <p:cNvSpPr>
            <a:spLocks noGrp="1"/>
          </p:cNvSpPr>
          <p:nvPr>
            <p:ph type="body" idx="2"/>
          </p:nvPr>
        </p:nvSpPr>
        <p:spPr>
          <a:xfrm>
            <a:off x="4542361" y="1185958"/>
            <a:ext cx="4400987" cy="4252446"/>
          </a:xfrm>
        </p:spPr>
        <p:txBody>
          <a:bodyPr/>
          <a:lstStyle/>
          <a:p>
            <a:pPr marL="177800" indent="0">
              <a:buNone/>
            </a:pPr>
            <a:r>
              <a:rPr lang="en-US" sz="3200" b="1" dirty="0" smtClean="0">
                <a:solidFill>
                  <a:srgbClr val="005A41"/>
                </a:solidFill>
              </a:rPr>
              <a:t>“A teacher leader is a teacher that </a:t>
            </a:r>
            <a:r>
              <a:rPr lang="en-US" sz="3200" b="1" u="sng" dirty="0" smtClean="0">
                <a:solidFill>
                  <a:srgbClr val="005A41"/>
                </a:solidFill>
              </a:rPr>
              <a:t>empowers</a:t>
            </a:r>
            <a:r>
              <a:rPr lang="en-US" sz="3200" b="1" dirty="0" smtClean="0">
                <a:solidFill>
                  <a:srgbClr val="005A41"/>
                </a:solidFill>
              </a:rPr>
              <a:t> </a:t>
            </a:r>
            <a:r>
              <a:rPr lang="en-US" sz="3200" b="1" u="sng" dirty="0" smtClean="0">
                <a:solidFill>
                  <a:srgbClr val="005A41"/>
                </a:solidFill>
              </a:rPr>
              <a:t>all stakeholders</a:t>
            </a:r>
            <a:r>
              <a:rPr lang="en-US" sz="3200" b="1" dirty="0" smtClean="0">
                <a:solidFill>
                  <a:srgbClr val="005A41"/>
                </a:solidFill>
              </a:rPr>
              <a:t> to collaborate and enhance the climate and culture of the school and surrounding community through partnership work.” (UTLA, 2016)</a:t>
            </a:r>
            <a:endParaRPr lang="en-US" sz="3200" b="1" dirty="0">
              <a:solidFill>
                <a:srgbClr val="005A41"/>
              </a:solidFill>
            </a:endParaRPr>
          </a:p>
        </p:txBody>
      </p:sp>
      <p:sp>
        <p:nvSpPr>
          <p:cNvPr id="6" name="Shape 76"/>
          <p:cNvSpPr txBox="1">
            <a:spLocks/>
          </p:cNvSpPr>
          <p:nvPr/>
        </p:nvSpPr>
        <p:spPr>
          <a:xfrm>
            <a:off x="1252421" y="123488"/>
            <a:ext cx="7891579" cy="86441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100000"/>
              </a:lnSpc>
            </a:pPr>
            <a:r>
              <a:rPr lang="en-US" sz="3600" b="1" dirty="0" smtClean="0">
                <a:solidFill>
                  <a:srgbClr val="FFFFFF"/>
                </a:solidFill>
                <a:latin typeface="Cambria"/>
                <a:ea typeface="Cambria"/>
                <a:cs typeface="Cambria"/>
                <a:sym typeface="Cambria"/>
              </a:rPr>
              <a:t>What is Teacher Leadership?</a:t>
            </a:r>
            <a:endParaRPr lang="en-US" sz="3600" b="1" dirty="0">
              <a:solidFill>
                <a:srgbClr val="FFFFFF"/>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0" y="1738684"/>
            <a:ext cx="9144000" cy="52780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80000"/>
              </a:lnSpc>
              <a:spcBef>
                <a:spcPts val="1200"/>
              </a:spcBef>
              <a:buClr>
                <a:srgbClr val="385723"/>
              </a:buClr>
              <a:buNone/>
            </a:pPr>
            <a:r>
              <a:rPr lang="en-US" b="1" u="sng" dirty="0" smtClean="0">
                <a:solidFill>
                  <a:srgbClr val="385723"/>
                </a:solidFill>
                <a:latin typeface="Calibri" charset="0"/>
                <a:ea typeface="Calibri" charset="0"/>
                <a:cs typeface="Calibri" charset="0"/>
                <a:sym typeface="Cambria"/>
              </a:rPr>
              <a:t>Component 2</a:t>
            </a:r>
            <a:r>
              <a:rPr lang="en-US" b="1" dirty="0" smtClean="0">
                <a:solidFill>
                  <a:srgbClr val="385723"/>
                </a:solidFill>
                <a:latin typeface="Calibri" charset="0"/>
                <a:ea typeface="Calibri" charset="0"/>
                <a:cs typeface="Calibri" charset="0"/>
                <a:sym typeface="Cambria"/>
              </a:rPr>
              <a:t>: Creation of conditions for successful teacher leadership </a:t>
            </a:r>
          </a:p>
          <a:p>
            <a:pPr marL="0" lvl="0" indent="0">
              <a:lnSpc>
                <a:spcPct val="80000"/>
              </a:lnSpc>
              <a:spcBef>
                <a:spcPts val="1200"/>
              </a:spcBef>
              <a:buClr>
                <a:srgbClr val="385723"/>
              </a:buClr>
              <a:buNone/>
            </a:pPr>
            <a:r>
              <a:rPr lang="en-US" sz="2400" b="1" dirty="0" smtClean="0">
                <a:solidFill>
                  <a:srgbClr val="385723"/>
                </a:solidFill>
                <a:latin typeface="Calibri" charset="0"/>
                <a:ea typeface="Calibri" charset="0"/>
                <a:cs typeface="Calibri" charset="0"/>
                <a:sym typeface="Cambria"/>
              </a:rPr>
              <a:t>Structure to Support Teacher Leadership</a:t>
            </a:r>
          </a:p>
          <a:p>
            <a:pPr marL="914400" lvl="2" indent="-457200">
              <a:lnSpc>
                <a:spcPct val="100000"/>
              </a:lnSpc>
              <a:spcBef>
                <a:spcPts val="1200"/>
              </a:spcBef>
              <a:buClr>
                <a:srgbClr val="385723"/>
              </a:buClr>
              <a:buFont typeface=".PingFangSC-Regular" charset="-122"/>
              <a:buChar char="★"/>
            </a:pPr>
            <a:r>
              <a:rPr lang="en-US" sz="2300" dirty="0" smtClean="0">
                <a:solidFill>
                  <a:srgbClr val="385723"/>
                </a:solidFill>
                <a:latin typeface="Calibri" charset="0"/>
                <a:ea typeface="Calibri" charset="0"/>
                <a:cs typeface="Calibri" charset="0"/>
                <a:sym typeface="Cambria"/>
              </a:rPr>
              <a:t>In addition to establishing a healthy culture, </a:t>
            </a:r>
            <a:r>
              <a:rPr lang="en-US" sz="2300" b="1" dirty="0" smtClean="0">
                <a:solidFill>
                  <a:srgbClr val="385723"/>
                </a:solidFill>
                <a:latin typeface="Calibri" charset="0"/>
                <a:ea typeface="Calibri" charset="0"/>
                <a:cs typeface="Calibri" charset="0"/>
                <a:sym typeface="Cambria"/>
              </a:rPr>
              <a:t>supportive structures </a:t>
            </a:r>
            <a:r>
              <a:rPr lang="en-US" sz="2300" dirty="0" smtClean="0">
                <a:solidFill>
                  <a:srgbClr val="385723"/>
                </a:solidFill>
                <a:latin typeface="Calibri" charset="0"/>
                <a:ea typeface="Calibri" charset="0"/>
                <a:cs typeface="Calibri" charset="0"/>
                <a:sym typeface="Cambria"/>
              </a:rPr>
              <a:t>must be in place that facilitate teacher leadership.  Such structures include operational conditions such as procedures, resources including </a:t>
            </a:r>
            <a:r>
              <a:rPr lang="en-US" sz="2300" b="1" dirty="0" smtClean="0">
                <a:solidFill>
                  <a:srgbClr val="385723"/>
                </a:solidFill>
                <a:latin typeface="Calibri" charset="0"/>
                <a:ea typeface="Calibri" charset="0"/>
                <a:cs typeface="Calibri" charset="0"/>
                <a:sym typeface="Cambria"/>
              </a:rPr>
              <a:t>time, </a:t>
            </a:r>
            <a:r>
              <a:rPr lang="en-US" sz="2300" dirty="0" smtClean="0">
                <a:solidFill>
                  <a:srgbClr val="385723"/>
                </a:solidFill>
                <a:latin typeface="Calibri" charset="0"/>
                <a:ea typeface="Calibri" charset="0"/>
                <a:cs typeface="Calibri" charset="0"/>
                <a:sym typeface="Cambria"/>
              </a:rPr>
              <a:t>and policies that align with the school system’s purpose, definition of, and goals for teacher leadership.</a:t>
            </a:r>
            <a:endParaRPr lang="en-US" sz="2300" dirty="0">
              <a:solidFill>
                <a:srgbClr val="385723"/>
              </a:solidFill>
              <a:latin typeface="Calibri" charset="0"/>
              <a:ea typeface="Calibri" charset="0"/>
              <a:cs typeface="Calibri" charset="0"/>
              <a:sym typeface="Cambria"/>
            </a:endParaRPr>
          </a:p>
          <a:p>
            <a:pPr marL="914400" lvl="2" indent="-457200">
              <a:lnSpc>
                <a:spcPct val="100000"/>
              </a:lnSpc>
              <a:spcBef>
                <a:spcPts val="1200"/>
              </a:spcBef>
              <a:buClr>
                <a:srgbClr val="385723"/>
              </a:buClr>
              <a:buFont typeface=".PingFangSC-Regular" charset="-122"/>
              <a:buChar char="★"/>
            </a:pPr>
            <a:r>
              <a:rPr lang="en-US" sz="2300" dirty="0" smtClean="0">
                <a:solidFill>
                  <a:srgbClr val="385723"/>
                </a:solidFill>
                <a:latin typeface="Calibri" charset="0"/>
                <a:ea typeface="Calibri" charset="0"/>
                <a:cs typeface="Calibri" charset="0"/>
                <a:sym typeface="Cambria"/>
              </a:rPr>
              <a:t>“Successful systematic teacher leadership is </a:t>
            </a:r>
            <a:r>
              <a:rPr lang="en-US" sz="2300" u="sng" dirty="0" smtClean="0">
                <a:solidFill>
                  <a:srgbClr val="385723"/>
                </a:solidFill>
                <a:latin typeface="Calibri" charset="0"/>
                <a:ea typeface="Calibri" charset="0"/>
                <a:cs typeface="Calibri" charset="0"/>
                <a:sym typeface="Cambria"/>
              </a:rPr>
              <a:t>embedded</a:t>
            </a:r>
            <a:r>
              <a:rPr lang="en-US" sz="2300" dirty="0" smtClean="0">
                <a:solidFill>
                  <a:srgbClr val="385723"/>
                </a:solidFill>
                <a:latin typeface="Calibri" charset="0"/>
                <a:ea typeface="Calibri" charset="0"/>
                <a:cs typeface="Calibri" charset="0"/>
                <a:sym typeface="Cambria"/>
              </a:rPr>
              <a:t> into the culture of a school and school system, yet it thrives when the </a:t>
            </a:r>
            <a:r>
              <a:rPr lang="en-US" sz="2300" u="sng" dirty="0" smtClean="0">
                <a:solidFill>
                  <a:srgbClr val="385723"/>
                </a:solidFill>
                <a:latin typeface="Calibri" charset="0"/>
                <a:ea typeface="Calibri" charset="0"/>
                <a:cs typeface="Calibri" charset="0"/>
                <a:sym typeface="Cambria"/>
              </a:rPr>
              <a:t>structures are in place that allow teachers to succeed as leaders</a:t>
            </a:r>
            <a:r>
              <a:rPr lang="en-US" sz="2300" dirty="0" smtClean="0">
                <a:solidFill>
                  <a:srgbClr val="385723"/>
                </a:solidFill>
                <a:latin typeface="Calibri" charset="0"/>
                <a:ea typeface="Calibri" charset="0"/>
                <a:cs typeface="Calibri" charset="0"/>
                <a:sym typeface="Cambria"/>
              </a:rPr>
              <a:t>.”</a:t>
            </a:r>
            <a:endParaRPr lang="en-US" sz="2300" dirty="0">
              <a:solidFill>
                <a:srgbClr val="385723"/>
              </a:solidFill>
              <a:latin typeface="Calibri" charset="0"/>
              <a:ea typeface="Calibri" charset="0"/>
              <a:cs typeface="Calibri" charset="0"/>
              <a:sym typeface="Cambria"/>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Elevating Teacher Leadership </a:t>
            </a:r>
            <a:r>
              <a:rPr lang="en-US" sz="2800" b="1" dirty="0">
                <a:solidFill>
                  <a:schemeClr val="bg1"/>
                </a:solidFill>
                <a:latin typeface="Calibri" charset="0"/>
                <a:ea typeface="Calibri" charset="0"/>
                <a:cs typeface="Calibri" charset="0"/>
                <a:sym typeface="Cambria"/>
              </a:rPr>
              <a:t>(Killion, et. al., 2016)</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9042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7" name="Rectangle 6"/>
          <p:cNvSpPr/>
          <p:nvPr/>
        </p:nvSpPr>
        <p:spPr>
          <a:xfrm>
            <a:off x="262054" y="1282391"/>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Respondent Quotes</a:t>
            </a:r>
            <a:endParaRPr lang="en-US" sz="2600" b="1" dirty="0">
              <a:solidFill>
                <a:schemeClr val="bg1"/>
              </a:solidFill>
              <a:latin typeface="Calibri" charset="0"/>
              <a:ea typeface="Calibri" charset="0"/>
              <a:cs typeface="Calibri" charset="0"/>
              <a:sym typeface="Cambria"/>
            </a:endParaRPr>
          </a:p>
        </p:txBody>
      </p:sp>
      <p:sp>
        <p:nvSpPr>
          <p:cNvPr id="10" name="Title 9"/>
          <p:cNvSpPr>
            <a:spLocks noGrp="1"/>
          </p:cNvSpPr>
          <p:nvPr>
            <p:ph type="title"/>
          </p:nvPr>
        </p:nvSpPr>
        <p:spPr>
          <a:xfrm>
            <a:off x="277842" y="1627070"/>
            <a:ext cx="8613123" cy="833377"/>
          </a:xfrm>
        </p:spPr>
        <p:txBody>
          <a:bodyPr anchor="t"/>
          <a:lstStyle/>
          <a:p>
            <a:pPr lvl="0" algn="ctr"/>
            <a:r>
              <a:rPr lang="en-US" sz="2800" b="1" dirty="0">
                <a:solidFill>
                  <a:srgbClr val="005A41"/>
                </a:solidFill>
                <a:latin typeface="Calibri" charset="0"/>
                <a:ea typeface="Calibri" charset="0"/>
                <a:cs typeface="Calibri" charset="0"/>
                <a:sym typeface="Cambria"/>
              </a:rPr>
              <a:t>How do you view teacher leaders at your </a:t>
            </a:r>
            <a:r>
              <a:rPr lang="en-US" sz="2800" b="1" dirty="0" smtClean="0">
                <a:solidFill>
                  <a:srgbClr val="005A41"/>
                </a:solidFill>
                <a:latin typeface="Calibri" charset="0"/>
                <a:ea typeface="Calibri" charset="0"/>
                <a:cs typeface="Calibri" charset="0"/>
                <a:sym typeface="Cambria"/>
              </a:rPr>
              <a:t>school?</a:t>
            </a:r>
            <a:r>
              <a:rPr lang="en-US" b="1" dirty="0" smtClean="0">
                <a:solidFill>
                  <a:schemeClr val="bg1"/>
                </a:solidFill>
                <a:latin typeface="Calibri" charset="0"/>
                <a:ea typeface="Calibri" charset="0"/>
                <a:cs typeface="Calibri" charset="0"/>
                <a:sym typeface="Cambria"/>
              </a:rPr>
              <a:t>?</a:t>
            </a:r>
            <a:endParaRPr lang="en-US" dirty="0"/>
          </a:p>
        </p:txBody>
      </p:sp>
      <p:sp>
        <p:nvSpPr>
          <p:cNvPr id="3" name="Text Placeholder 2"/>
          <p:cNvSpPr>
            <a:spLocks noGrp="1"/>
          </p:cNvSpPr>
          <p:nvPr>
            <p:ph type="body" idx="1"/>
          </p:nvPr>
        </p:nvSpPr>
        <p:spPr>
          <a:xfrm>
            <a:off x="1" y="2331519"/>
            <a:ext cx="3868737" cy="823912"/>
          </a:xfrm>
        </p:spPr>
        <p:txBody>
          <a:bodyPr anchor="t"/>
          <a:lstStyle/>
          <a:p>
            <a:pPr algn="ctr"/>
            <a:r>
              <a:rPr lang="en-US" dirty="0" smtClean="0">
                <a:solidFill>
                  <a:srgbClr val="005A41"/>
                </a:solidFill>
              </a:rPr>
              <a:t>UTLA Members</a:t>
            </a:r>
            <a:endParaRPr lang="en-US" dirty="0">
              <a:solidFill>
                <a:srgbClr val="005A41"/>
              </a:solidFill>
            </a:endParaRPr>
          </a:p>
        </p:txBody>
      </p:sp>
      <p:sp>
        <p:nvSpPr>
          <p:cNvPr id="8" name="Text Placeholder 7"/>
          <p:cNvSpPr>
            <a:spLocks noGrp="1"/>
          </p:cNvSpPr>
          <p:nvPr>
            <p:ph type="body" idx="2"/>
          </p:nvPr>
        </p:nvSpPr>
        <p:spPr>
          <a:xfrm>
            <a:off x="-178613" y="2738741"/>
            <a:ext cx="4564557" cy="3684588"/>
          </a:xfrm>
        </p:spPr>
        <p:txBody>
          <a:bodyPr anchor="t"/>
          <a:lstStyle/>
          <a:p>
            <a:pPr>
              <a:buFont typeface="Wingdings" charset="2"/>
              <a:buChar char="Ø"/>
            </a:pPr>
            <a:r>
              <a:rPr lang="en-US" sz="2000" dirty="0" smtClean="0">
                <a:solidFill>
                  <a:srgbClr val="005A41"/>
                </a:solidFill>
              </a:rPr>
              <a:t>Teachers who are motivated, organized, take initiative, and people whom others feels they can come to for advice, suggestions, etc.</a:t>
            </a:r>
          </a:p>
          <a:p>
            <a:pPr>
              <a:buFont typeface="Wingdings" charset="2"/>
              <a:buChar char="Ø"/>
            </a:pPr>
            <a:r>
              <a:rPr lang="en-US" sz="2000" dirty="0" smtClean="0">
                <a:solidFill>
                  <a:srgbClr val="005A41"/>
                </a:solidFill>
              </a:rPr>
              <a:t>I view our teacher leaders as those who are willing to share their knowledge and areas of expertise with others.</a:t>
            </a:r>
          </a:p>
          <a:p>
            <a:pPr>
              <a:buFont typeface="Wingdings" charset="2"/>
              <a:buChar char="Ø"/>
            </a:pPr>
            <a:r>
              <a:rPr lang="en-US" sz="2000" dirty="0" smtClean="0">
                <a:solidFill>
                  <a:srgbClr val="005A41"/>
                </a:solidFill>
              </a:rPr>
              <a:t>Teacher leaders at my school are passionate and motivated to make a difference.</a:t>
            </a:r>
          </a:p>
          <a:p>
            <a:pPr>
              <a:buFont typeface="Wingdings" charset="2"/>
              <a:buChar char="Ø"/>
            </a:pPr>
            <a:r>
              <a:rPr lang="en-US" sz="2000" dirty="0" smtClean="0">
                <a:solidFill>
                  <a:srgbClr val="005A41"/>
                </a:solidFill>
              </a:rPr>
              <a:t>Awesome!  Determined, responsible, dependable, and passionate.</a:t>
            </a:r>
            <a:endParaRPr lang="en-US" sz="2000" dirty="0">
              <a:solidFill>
                <a:srgbClr val="005A41"/>
              </a:solidFill>
            </a:endParaRPr>
          </a:p>
        </p:txBody>
      </p:sp>
      <p:sp>
        <p:nvSpPr>
          <p:cNvPr id="11" name="Text Placeholder 10"/>
          <p:cNvSpPr>
            <a:spLocks noGrp="1"/>
          </p:cNvSpPr>
          <p:nvPr>
            <p:ph type="body" idx="3"/>
          </p:nvPr>
        </p:nvSpPr>
        <p:spPr>
          <a:xfrm>
            <a:off x="5256213" y="2371204"/>
            <a:ext cx="3887787" cy="565459"/>
          </a:xfrm>
        </p:spPr>
        <p:txBody>
          <a:bodyPr anchor="t"/>
          <a:lstStyle/>
          <a:p>
            <a:pPr algn="ctr"/>
            <a:r>
              <a:rPr lang="en-US" dirty="0">
                <a:solidFill>
                  <a:srgbClr val="005A41"/>
                </a:solidFill>
              </a:rPr>
              <a:t>Non-UTLA Members</a:t>
            </a:r>
          </a:p>
          <a:p>
            <a:endParaRPr lang="en-US" dirty="0"/>
          </a:p>
        </p:txBody>
      </p:sp>
      <p:sp>
        <p:nvSpPr>
          <p:cNvPr id="12" name="Text Placeholder 11"/>
          <p:cNvSpPr>
            <a:spLocks noGrp="1"/>
          </p:cNvSpPr>
          <p:nvPr>
            <p:ph type="body" idx="4"/>
          </p:nvPr>
        </p:nvSpPr>
        <p:spPr>
          <a:xfrm>
            <a:off x="4564559" y="2877638"/>
            <a:ext cx="4579443" cy="3684588"/>
          </a:xfrm>
        </p:spPr>
        <p:txBody>
          <a:bodyPr/>
          <a:lstStyle/>
          <a:p>
            <a:pPr>
              <a:buFont typeface="Wingdings" charset="2"/>
              <a:buChar char="Ø"/>
            </a:pPr>
            <a:r>
              <a:rPr lang="en-US" sz="2000" dirty="0" smtClean="0">
                <a:solidFill>
                  <a:srgbClr val="005A41"/>
                </a:solidFill>
              </a:rPr>
              <a:t>Someone who is always willing to help out, share information, look for new ideas and strategies to implement, and someone who is not afraid to speak out.</a:t>
            </a:r>
          </a:p>
          <a:p>
            <a:pPr>
              <a:buFont typeface="Wingdings" charset="2"/>
              <a:buChar char="Ø"/>
            </a:pPr>
            <a:r>
              <a:rPr lang="en-US" sz="2000" dirty="0" smtClean="0">
                <a:solidFill>
                  <a:srgbClr val="005A41"/>
                </a:solidFill>
              </a:rPr>
              <a:t>Continuous learners seeking higher degrees who value learning and improving their craft, and have a desire to help/support others.</a:t>
            </a:r>
          </a:p>
          <a:p>
            <a:pPr>
              <a:buFont typeface="Wingdings" charset="2"/>
              <a:buChar char="Ø"/>
            </a:pPr>
            <a:r>
              <a:rPr lang="en-US" sz="2000" dirty="0" smtClean="0">
                <a:solidFill>
                  <a:srgbClr val="005A41"/>
                </a:solidFill>
              </a:rPr>
              <a:t>I think teacher leaders are prepared, have a take charge personality, and want to see some change in their school.</a:t>
            </a:r>
            <a:endParaRPr lang="en-US" sz="2000" dirty="0">
              <a:solidFill>
                <a:srgbClr val="005A4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7" name="Rectangle 6"/>
          <p:cNvSpPr/>
          <p:nvPr/>
        </p:nvSpPr>
        <p:spPr>
          <a:xfrm>
            <a:off x="262054" y="1282391"/>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Respondent Quotes</a:t>
            </a:r>
            <a:endParaRPr lang="en-US" sz="2600" b="1" dirty="0">
              <a:solidFill>
                <a:schemeClr val="bg1"/>
              </a:solidFill>
              <a:latin typeface="Calibri" charset="0"/>
              <a:ea typeface="Calibri" charset="0"/>
              <a:cs typeface="Calibri" charset="0"/>
              <a:sym typeface="Cambria"/>
            </a:endParaRPr>
          </a:p>
        </p:txBody>
      </p:sp>
      <p:sp>
        <p:nvSpPr>
          <p:cNvPr id="10" name="Title 9"/>
          <p:cNvSpPr>
            <a:spLocks noGrp="1"/>
          </p:cNvSpPr>
          <p:nvPr>
            <p:ph type="title"/>
          </p:nvPr>
        </p:nvSpPr>
        <p:spPr>
          <a:xfrm>
            <a:off x="0" y="1627070"/>
            <a:ext cx="9144000" cy="833377"/>
          </a:xfrm>
        </p:spPr>
        <p:txBody>
          <a:bodyPr anchor="t"/>
          <a:lstStyle/>
          <a:p>
            <a:pPr lvl="0" algn="ctr"/>
            <a:r>
              <a:rPr lang="en-US" sz="2600" b="1" dirty="0" smtClean="0">
                <a:solidFill>
                  <a:srgbClr val="005A41"/>
                </a:solidFill>
                <a:latin typeface="Calibri" charset="0"/>
                <a:ea typeface="Calibri" charset="0"/>
                <a:cs typeface="Calibri" charset="0"/>
                <a:sym typeface="Cambria"/>
              </a:rPr>
              <a:t>What characteristics could you associate with a teacher leader?</a:t>
            </a:r>
            <a:r>
              <a:rPr lang="en-US" b="1" dirty="0" smtClean="0">
                <a:solidFill>
                  <a:schemeClr val="bg1"/>
                </a:solidFill>
                <a:latin typeface="Calibri" charset="0"/>
                <a:ea typeface="Calibri" charset="0"/>
                <a:cs typeface="Calibri" charset="0"/>
                <a:sym typeface="Cambria"/>
              </a:rPr>
              <a:t>?</a:t>
            </a:r>
            <a:endParaRPr lang="en-US" dirty="0"/>
          </a:p>
        </p:txBody>
      </p:sp>
      <p:sp>
        <p:nvSpPr>
          <p:cNvPr id="3" name="Text Placeholder 2"/>
          <p:cNvSpPr>
            <a:spLocks noGrp="1"/>
          </p:cNvSpPr>
          <p:nvPr>
            <p:ph type="body" idx="1"/>
          </p:nvPr>
        </p:nvSpPr>
        <p:spPr>
          <a:xfrm>
            <a:off x="304317" y="2331519"/>
            <a:ext cx="3868737" cy="823912"/>
          </a:xfrm>
        </p:spPr>
        <p:txBody>
          <a:bodyPr anchor="t"/>
          <a:lstStyle/>
          <a:p>
            <a:pPr algn="ctr"/>
            <a:r>
              <a:rPr lang="en-US" dirty="0" smtClean="0">
                <a:solidFill>
                  <a:srgbClr val="005A41"/>
                </a:solidFill>
              </a:rPr>
              <a:t>UTLA Members</a:t>
            </a:r>
            <a:endParaRPr lang="en-US" dirty="0">
              <a:solidFill>
                <a:srgbClr val="005A41"/>
              </a:solidFill>
            </a:endParaRPr>
          </a:p>
        </p:txBody>
      </p:sp>
      <p:sp>
        <p:nvSpPr>
          <p:cNvPr id="8" name="Text Placeholder 7"/>
          <p:cNvSpPr>
            <a:spLocks noGrp="1"/>
          </p:cNvSpPr>
          <p:nvPr>
            <p:ph type="body" idx="2"/>
          </p:nvPr>
        </p:nvSpPr>
        <p:spPr>
          <a:xfrm>
            <a:off x="1" y="2818110"/>
            <a:ext cx="3868737" cy="3684588"/>
          </a:xfrm>
        </p:spPr>
        <p:txBody>
          <a:bodyPr anchor="t"/>
          <a:lstStyle/>
          <a:p>
            <a:pPr>
              <a:buFont typeface="Wingdings" charset="2"/>
              <a:buChar char="Ø"/>
            </a:pPr>
            <a:r>
              <a:rPr lang="en-US" sz="2000" dirty="0" smtClean="0">
                <a:solidFill>
                  <a:srgbClr val="005A41"/>
                </a:solidFill>
              </a:rPr>
              <a:t>Knowledgeable</a:t>
            </a:r>
          </a:p>
          <a:p>
            <a:pPr>
              <a:buFont typeface="Wingdings" charset="2"/>
              <a:buChar char="Ø"/>
            </a:pPr>
            <a:r>
              <a:rPr lang="en-US" sz="2000" dirty="0" smtClean="0">
                <a:solidFill>
                  <a:srgbClr val="005A41"/>
                </a:solidFill>
              </a:rPr>
              <a:t>Approachable</a:t>
            </a:r>
          </a:p>
          <a:p>
            <a:pPr>
              <a:buFont typeface="Wingdings" charset="2"/>
              <a:buChar char="Ø"/>
            </a:pPr>
            <a:r>
              <a:rPr lang="en-US" sz="2000" dirty="0" smtClean="0">
                <a:solidFill>
                  <a:srgbClr val="005A41"/>
                </a:solidFill>
              </a:rPr>
              <a:t>Accountable</a:t>
            </a:r>
          </a:p>
          <a:p>
            <a:pPr>
              <a:buFont typeface="Wingdings" charset="2"/>
              <a:buChar char="Ø"/>
            </a:pPr>
            <a:r>
              <a:rPr lang="en-US" sz="2000" dirty="0" smtClean="0">
                <a:solidFill>
                  <a:srgbClr val="005A41"/>
                </a:solidFill>
              </a:rPr>
              <a:t>Motivated</a:t>
            </a:r>
          </a:p>
          <a:p>
            <a:pPr>
              <a:buFont typeface="Wingdings" charset="2"/>
              <a:buChar char="Ø"/>
            </a:pPr>
            <a:r>
              <a:rPr lang="en-US" sz="2000" dirty="0" smtClean="0">
                <a:solidFill>
                  <a:srgbClr val="005A41"/>
                </a:solidFill>
              </a:rPr>
              <a:t>Assertive</a:t>
            </a:r>
          </a:p>
          <a:p>
            <a:pPr>
              <a:buFont typeface="Wingdings" charset="2"/>
              <a:buChar char="Ø"/>
            </a:pPr>
            <a:r>
              <a:rPr lang="en-US" sz="2000" dirty="0" smtClean="0">
                <a:solidFill>
                  <a:srgbClr val="005A41"/>
                </a:solidFill>
              </a:rPr>
              <a:t>Positive</a:t>
            </a:r>
          </a:p>
          <a:p>
            <a:pPr>
              <a:buFont typeface="Wingdings" charset="2"/>
              <a:buChar char="Ø"/>
            </a:pPr>
            <a:r>
              <a:rPr lang="en-US" sz="2000" dirty="0" smtClean="0">
                <a:solidFill>
                  <a:srgbClr val="005A41"/>
                </a:solidFill>
              </a:rPr>
              <a:t>Dedicated</a:t>
            </a:r>
          </a:p>
          <a:p>
            <a:pPr>
              <a:buFont typeface="Wingdings" charset="2"/>
              <a:buChar char="Ø"/>
            </a:pPr>
            <a:r>
              <a:rPr lang="en-US" sz="2000" dirty="0" smtClean="0">
                <a:solidFill>
                  <a:srgbClr val="005A41"/>
                </a:solidFill>
              </a:rPr>
              <a:t>Confident</a:t>
            </a:r>
            <a:endParaRPr lang="en-US" sz="2000" dirty="0">
              <a:solidFill>
                <a:srgbClr val="005A41"/>
              </a:solidFill>
            </a:endParaRPr>
          </a:p>
        </p:txBody>
      </p:sp>
      <p:sp>
        <p:nvSpPr>
          <p:cNvPr id="11" name="Text Placeholder 10"/>
          <p:cNvSpPr>
            <a:spLocks noGrp="1"/>
          </p:cNvSpPr>
          <p:nvPr>
            <p:ph type="body" idx="3"/>
          </p:nvPr>
        </p:nvSpPr>
        <p:spPr>
          <a:xfrm>
            <a:off x="5256213" y="2291835"/>
            <a:ext cx="3887787" cy="565459"/>
          </a:xfrm>
        </p:spPr>
        <p:txBody>
          <a:bodyPr anchor="t"/>
          <a:lstStyle/>
          <a:p>
            <a:pPr algn="ctr"/>
            <a:r>
              <a:rPr lang="en-US" dirty="0">
                <a:solidFill>
                  <a:srgbClr val="005A41"/>
                </a:solidFill>
              </a:rPr>
              <a:t>Non-UTLA Members</a:t>
            </a:r>
          </a:p>
          <a:p>
            <a:endParaRPr lang="en-US" dirty="0"/>
          </a:p>
        </p:txBody>
      </p:sp>
      <p:sp>
        <p:nvSpPr>
          <p:cNvPr id="12" name="Text Placeholder 11"/>
          <p:cNvSpPr>
            <a:spLocks noGrp="1"/>
          </p:cNvSpPr>
          <p:nvPr>
            <p:ph type="body" idx="4"/>
          </p:nvPr>
        </p:nvSpPr>
        <p:spPr>
          <a:xfrm>
            <a:off x="4564559" y="2857796"/>
            <a:ext cx="4579443" cy="3684588"/>
          </a:xfrm>
        </p:spPr>
        <p:txBody>
          <a:bodyPr/>
          <a:lstStyle/>
          <a:p>
            <a:pPr>
              <a:buFont typeface="Wingdings" charset="2"/>
              <a:buChar char="Ø"/>
            </a:pPr>
            <a:r>
              <a:rPr lang="en-US" sz="2000" dirty="0" smtClean="0">
                <a:solidFill>
                  <a:srgbClr val="005A41"/>
                </a:solidFill>
              </a:rPr>
              <a:t>Motivated to improve school</a:t>
            </a:r>
          </a:p>
          <a:p>
            <a:pPr>
              <a:buFont typeface="Wingdings" charset="2"/>
              <a:buChar char="Ø"/>
            </a:pPr>
            <a:r>
              <a:rPr lang="en-US" sz="2000" dirty="0" smtClean="0">
                <a:solidFill>
                  <a:srgbClr val="005A41"/>
                </a:solidFill>
              </a:rPr>
              <a:t>Interested in the success of others</a:t>
            </a:r>
          </a:p>
          <a:p>
            <a:pPr>
              <a:buFont typeface="Wingdings" charset="2"/>
              <a:buChar char="Ø"/>
            </a:pPr>
            <a:r>
              <a:rPr lang="en-US" sz="2000" dirty="0" smtClean="0">
                <a:solidFill>
                  <a:srgbClr val="005A41"/>
                </a:solidFill>
              </a:rPr>
              <a:t>Always learning</a:t>
            </a:r>
          </a:p>
          <a:p>
            <a:pPr>
              <a:buFont typeface="Wingdings" charset="2"/>
              <a:buChar char="Ø"/>
            </a:pPr>
            <a:r>
              <a:rPr lang="en-US" sz="2000" dirty="0" smtClean="0">
                <a:solidFill>
                  <a:srgbClr val="005A41"/>
                </a:solidFill>
              </a:rPr>
              <a:t>Looks for new ideas</a:t>
            </a:r>
          </a:p>
          <a:p>
            <a:pPr>
              <a:buFont typeface="Wingdings" charset="2"/>
              <a:buChar char="Ø"/>
            </a:pPr>
            <a:r>
              <a:rPr lang="en-US" sz="2000" dirty="0" smtClean="0">
                <a:solidFill>
                  <a:srgbClr val="005A41"/>
                </a:solidFill>
              </a:rPr>
              <a:t>Experienced</a:t>
            </a:r>
          </a:p>
          <a:p>
            <a:pPr>
              <a:buFont typeface="Wingdings" charset="2"/>
              <a:buChar char="Ø"/>
            </a:pPr>
            <a:r>
              <a:rPr lang="en-US" sz="2000" dirty="0" smtClean="0">
                <a:solidFill>
                  <a:srgbClr val="005A41"/>
                </a:solidFill>
              </a:rPr>
              <a:t>Organized</a:t>
            </a:r>
          </a:p>
          <a:p>
            <a:pPr>
              <a:buFont typeface="Wingdings" charset="2"/>
              <a:buChar char="Ø"/>
            </a:pPr>
            <a:r>
              <a:rPr lang="en-US" sz="2000" dirty="0" smtClean="0">
                <a:solidFill>
                  <a:srgbClr val="005A41"/>
                </a:solidFill>
              </a:rPr>
              <a:t>Knows how to lead others</a:t>
            </a:r>
          </a:p>
          <a:p>
            <a:pPr>
              <a:buFont typeface="Wingdings" charset="2"/>
              <a:buChar char="Ø"/>
            </a:pPr>
            <a:r>
              <a:rPr lang="en-US" sz="2000" dirty="0" smtClean="0">
                <a:solidFill>
                  <a:srgbClr val="005A41"/>
                </a:solidFill>
              </a:rPr>
              <a:t>Friendly</a:t>
            </a:r>
            <a:endParaRPr lang="en-US" sz="2000" dirty="0">
              <a:solidFill>
                <a:srgbClr val="005A41"/>
              </a:solidFill>
            </a:endParaRPr>
          </a:p>
        </p:txBody>
      </p:sp>
    </p:spTree>
    <p:extLst>
      <p:ext uri="{BB962C8B-B14F-4D97-AF65-F5344CB8AC3E}">
        <p14:creationId xmlns:p14="http://schemas.microsoft.com/office/powerpoint/2010/main" val="35439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5" name="TextBox 4"/>
          <p:cNvSpPr txBox="1"/>
          <p:nvPr/>
        </p:nvSpPr>
        <p:spPr>
          <a:xfrm>
            <a:off x="1260089" y="1730130"/>
            <a:ext cx="6612673" cy="3757960"/>
          </a:xfrm>
          <a:prstGeom prst="rect">
            <a:avLst/>
          </a:prstGeom>
          <a:noFill/>
        </p:spPr>
        <p:txBody>
          <a:bodyPr wrap="square" rtlCol="0" anchor="ctr" anchorCtr="0">
            <a:noAutofit/>
          </a:bodyPr>
          <a:lstStyle/>
          <a:p>
            <a:pPr lvl="0" algn="ctr">
              <a:spcBef>
                <a:spcPts val="1200"/>
              </a:spcBef>
              <a:buClr>
                <a:srgbClr val="385723"/>
              </a:buClr>
            </a:pPr>
            <a:r>
              <a:rPr lang="en-US" sz="3600" i="1" dirty="0">
                <a:solidFill>
                  <a:srgbClr val="385723"/>
                </a:solidFill>
                <a:latin typeface="Calibri" charset="0"/>
                <a:ea typeface="Calibri" charset="0"/>
                <a:cs typeface="Calibri" charset="0"/>
                <a:sym typeface="Cambria"/>
              </a:rPr>
              <a:t>How can UTRPP stakeholders effectively communicate, to </a:t>
            </a:r>
            <a:r>
              <a:rPr lang="en-US" sz="3600" b="1" i="1" dirty="0" smtClean="0">
                <a:solidFill>
                  <a:srgbClr val="385723"/>
                </a:solidFill>
                <a:latin typeface="Calibri" charset="0"/>
                <a:ea typeface="Calibri" charset="0"/>
                <a:cs typeface="Calibri" charset="0"/>
                <a:sym typeface="Cambria"/>
              </a:rPr>
              <a:t>site-based </a:t>
            </a:r>
            <a:r>
              <a:rPr lang="en-US" sz="3600" b="1" i="1" dirty="0">
                <a:solidFill>
                  <a:srgbClr val="385723"/>
                </a:solidFill>
                <a:latin typeface="Calibri" charset="0"/>
                <a:ea typeface="Calibri" charset="0"/>
                <a:cs typeface="Calibri" charset="0"/>
                <a:sym typeface="Cambria"/>
              </a:rPr>
              <a:t>faculty and staff,</a:t>
            </a:r>
            <a:r>
              <a:rPr lang="en-US" sz="3600" i="1" dirty="0">
                <a:solidFill>
                  <a:srgbClr val="385723"/>
                </a:solidFill>
                <a:latin typeface="Calibri" charset="0"/>
                <a:ea typeface="Calibri" charset="0"/>
                <a:cs typeface="Calibri" charset="0"/>
                <a:sym typeface="Cambria"/>
              </a:rPr>
              <a:t> the connection of the partnership and the development of future Teacher Leaders? </a:t>
            </a:r>
          </a:p>
        </p:txBody>
      </p:sp>
    </p:spTree>
    <p:extLst>
      <p:ext uri="{BB962C8B-B14F-4D97-AF65-F5344CB8AC3E}">
        <p14:creationId xmlns:p14="http://schemas.microsoft.com/office/powerpoint/2010/main" val="104647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5" name="Shape 155"/>
          <p:cNvSpPr txBox="1">
            <a:spLocks noGrp="1"/>
          </p:cNvSpPr>
          <p:nvPr>
            <p:ph type="ctrTitle"/>
          </p:nvPr>
        </p:nvSpPr>
        <p:spPr>
          <a:xfrm>
            <a:off x="1260089" y="1"/>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1" y="1721816"/>
            <a:ext cx="9307729" cy="49377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smtClean="0">
                <a:solidFill>
                  <a:srgbClr val="385723"/>
                </a:solidFill>
                <a:latin typeface="Calibri" charset="0"/>
                <a:ea typeface="Calibri" charset="0"/>
                <a:cs typeface="Calibri" charset="0"/>
                <a:sym typeface="Cambria"/>
              </a:rPr>
              <a:t>Development of Teacher Leadership</a:t>
            </a:r>
            <a:endParaRPr lang="en-US" sz="2600" b="1" dirty="0">
              <a:solidFill>
                <a:srgbClr val="385723"/>
              </a:solidFill>
              <a:latin typeface="Calibri" charset="0"/>
              <a:ea typeface="Calibri" charset="0"/>
              <a:cs typeface="Calibri" charset="0"/>
              <a:sym typeface="Cambria"/>
            </a:endParaRPr>
          </a:p>
          <a:p>
            <a:pPr marL="457200" lvl="0" indent="-457200">
              <a:lnSpc>
                <a:spcPct val="100000"/>
              </a:lnSpc>
              <a:spcBef>
                <a:spcPts val="1200"/>
              </a:spcBef>
              <a:buClr>
                <a:srgbClr val="385723"/>
              </a:buClr>
              <a:buFont typeface="HiraMinProN-W3" charset="-128"/>
              <a:buChar char="★"/>
            </a:pPr>
            <a:r>
              <a:rPr lang="en-US" sz="2200" dirty="0" smtClean="0">
                <a:solidFill>
                  <a:srgbClr val="005A41"/>
                </a:solidFill>
              </a:rPr>
              <a:t>In </a:t>
            </a:r>
            <a:r>
              <a:rPr lang="en-US" sz="2200" dirty="0">
                <a:solidFill>
                  <a:srgbClr val="005A41"/>
                </a:solidFill>
              </a:rPr>
              <a:t>order to be successful in teacher-powered schools, teachers need to develop the skills and abilities to be able to operate in a system where they make decisions - but not all decisions, and some of those decisions may not go their way.  Key to the success of this model is absolute transparency about what decisions have been made and why (Nazareno, 2015)</a:t>
            </a:r>
            <a:r>
              <a:rPr lang="en-US" sz="2200" dirty="0" smtClean="0">
                <a:solidFill>
                  <a:srgbClr val="005A41"/>
                </a:solidFill>
              </a:rPr>
              <a:t>.</a:t>
            </a:r>
          </a:p>
          <a:p>
            <a:pPr marL="457200" lvl="0" indent="-457200">
              <a:lnSpc>
                <a:spcPct val="100000"/>
              </a:lnSpc>
              <a:spcBef>
                <a:spcPts val="1200"/>
              </a:spcBef>
              <a:buClr>
                <a:srgbClr val="385723"/>
              </a:buClr>
              <a:buFont typeface="HiraMinProN-W3" charset="-128"/>
              <a:buChar char="★"/>
            </a:pPr>
            <a:r>
              <a:rPr lang="en-US" sz="2200" dirty="0" smtClean="0">
                <a:solidFill>
                  <a:srgbClr val="005A41"/>
                </a:solidFill>
              </a:rPr>
              <a:t>Three </a:t>
            </a:r>
            <a:r>
              <a:rPr lang="en-US" sz="2200" dirty="0">
                <a:solidFill>
                  <a:srgbClr val="005A41"/>
                </a:solidFill>
              </a:rPr>
              <a:t>C's contribute to an optimal relationship between principals and instructional coaches…Clarity…Communication…</a:t>
            </a:r>
            <a:r>
              <a:rPr lang="en-US" sz="2200" dirty="0" smtClean="0">
                <a:solidFill>
                  <a:srgbClr val="005A41"/>
                </a:solidFill>
              </a:rPr>
              <a:t>Collaboration. To </a:t>
            </a:r>
            <a:r>
              <a:rPr lang="en-US" sz="2200" dirty="0">
                <a:solidFill>
                  <a:srgbClr val="005A41"/>
                </a:solidFill>
              </a:rPr>
              <a:t>be effective in providing professional learning that improves student achievement, coaches and principals need to develop a mutual understanding of their </a:t>
            </a:r>
            <a:r>
              <a:rPr lang="en-US" sz="2200" dirty="0" smtClean="0">
                <a:solidFill>
                  <a:srgbClr val="005A41"/>
                </a:solidFill>
              </a:rPr>
              <a:t>roles. Clarity </a:t>
            </a:r>
            <a:r>
              <a:rPr lang="en-US" sz="2200" dirty="0">
                <a:solidFill>
                  <a:srgbClr val="005A41"/>
                </a:solidFill>
              </a:rPr>
              <a:t>around the coach's role and purpose helps in communicating with staff - a key to coaching success (Von Frank, 2010)</a:t>
            </a:r>
            <a:r>
              <a:rPr lang="en-US" sz="2200" dirty="0" smtClean="0">
                <a:solidFill>
                  <a:srgbClr val="005A41"/>
                </a:solidFill>
              </a:rPr>
              <a:t>.</a:t>
            </a:r>
            <a:endParaRPr lang="en-US" sz="2200" dirty="0">
              <a:solidFill>
                <a:srgbClr val="005A41"/>
              </a:solidFill>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Literature Review</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5" name="Shape 155"/>
          <p:cNvSpPr txBox="1">
            <a:spLocks noGrp="1"/>
          </p:cNvSpPr>
          <p:nvPr>
            <p:ph type="ctrTitle"/>
          </p:nvPr>
        </p:nvSpPr>
        <p:spPr>
          <a:xfrm>
            <a:off x="1260089" y="1"/>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0" y="1721816"/>
            <a:ext cx="9144000" cy="49377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smtClean="0">
                <a:solidFill>
                  <a:srgbClr val="385723"/>
                </a:solidFill>
                <a:latin typeface="Calibri" charset="0"/>
                <a:ea typeface="Calibri" charset="0"/>
                <a:cs typeface="Calibri" charset="0"/>
                <a:sym typeface="Cambria"/>
              </a:rPr>
              <a:t>Development of Teacher Leadership</a:t>
            </a:r>
            <a:endParaRPr lang="en-US" sz="2600" b="1" dirty="0">
              <a:solidFill>
                <a:srgbClr val="385723"/>
              </a:solidFill>
              <a:latin typeface="Calibri" charset="0"/>
              <a:ea typeface="Calibri" charset="0"/>
              <a:cs typeface="Calibri" charset="0"/>
              <a:sym typeface="Cambria"/>
            </a:endParaRPr>
          </a:p>
          <a:p>
            <a:pPr marL="457200" indent="-457200">
              <a:lnSpc>
                <a:spcPct val="100000"/>
              </a:lnSpc>
              <a:spcBef>
                <a:spcPts val="1200"/>
              </a:spcBef>
              <a:buClr>
                <a:srgbClr val="385723"/>
              </a:buClr>
              <a:buFont typeface="HiraMinProN-W3" charset="-128"/>
              <a:buChar char="★"/>
            </a:pPr>
            <a:r>
              <a:rPr lang="en-US" sz="2400" dirty="0" smtClean="0">
                <a:solidFill>
                  <a:srgbClr val="005A41"/>
                </a:solidFill>
              </a:rPr>
              <a:t>Clear </a:t>
            </a:r>
            <a:r>
              <a:rPr lang="en-US" sz="2400" dirty="0">
                <a:solidFill>
                  <a:srgbClr val="005A41"/>
                </a:solidFill>
              </a:rPr>
              <a:t>communication among school members, collaborative colleague relations, participation in decision-making processes, and a healthy and supportive school climate are of critical importance for the development of teacher leadership (Klinic, Cemaloglu, &amp; Savas 2015)</a:t>
            </a:r>
            <a:r>
              <a:rPr lang="en-US" sz="2400" dirty="0" smtClean="0">
                <a:solidFill>
                  <a:srgbClr val="005A41"/>
                </a:solidFill>
              </a:rPr>
              <a:t>.</a:t>
            </a:r>
          </a:p>
          <a:p>
            <a:pPr marL="457200" indent="-457200">
              <a:lnSpc>
                <a:spcPct val="100000"/>
              </a:lnSpc>
              <a:spcBef>
                <a:spcPts val="1200"/>
              </a:spcBef>
              <a:buClr>
                <a:srgbClr val="385723"/>
              </a:buClr>
              <a:buFont typeface="HiraMinProN-W3" charset="-128"/>
              <a:buChar char="★"/>
            </a:pPr>
            <a:r>
              <a:rPr lang="en-US" sz="2400" dirty="0">
                <a:solidFill>
                  <a:srgbClr val="005A41"/>
                </a:solidFill>
              </a:rPr>
              <a:t>When students see and hear teachers co-creating their work environment and the politics that govern it, they learn collaborative management skills themselves.  They begin to understand what active participation in a democracy looks like (Nazareno, 2015).</a:t>
            </a:r>
          </a:p>
          <a:p>
            <a:pPr marL="457200" indent="-457200">
              <a:lnSpc>
                <a:spcPct val="100000"/>
              </a:lnSpc>
              <a:spcBef>
                <a:spcPts val="1200"/>
              </a:spcBef>
              <a:buClr>
                <a:srgbClr val="385723"/>
              </a:buClr>
              <a:buFont typeface="HiraMinProN-W3" charset="-128"/>
              <a:buChar char="★"/>
            </a:pPr>
            <a:endParaRPr lang="en-US" sz="2400" dirty="0"/>
          </a:p>
          <a:p>
            <a:pPr marL="457200" indent="-457200">
              <a:lnSpc>
                <a:spcPct val="100000"/>
              </a:lnSpc>
              <a:spcBef>
                <a:spcPts val="1200"/>
              </a:spcBef>
              <a:buClr>
                <a:srgbClr val="385723"/>
              </a:buClr>
              <a:buFont typeface="HiraMinProN-W3" charset="-128"/>
              <a:buChar char="★"/>
            </a:pPr>
            <a:endParaRPr lang="en-US" sz="2200" dirty="0">
              <a:solidFill>
                <a:srgbClr val="005A41"/>
              </a:solidFill>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Literature Review</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341608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1" y="1579946"/>
            <a:ext cx="9144001" cy="52780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80000"/>
              </a:lnSpc>
              <a:spcBef>
                <a:spcPts val="1200"/>
              </a:spcBef>
              <a:buClr>
                <a:srgbClr val="385723"/>
              </a:buClr>
              <a:buNone/>
            </a:pPr>
            <a:r>
              <a:rPr lang="en-US" b="1" u="sng" dirty="0" smtClean="0">
                <a:solidFill>
                  <a:srgbClr val="005A41"/>
                </a:solidFill>
                <a:latin typeface="Calibri" charset="0"/>
                <a:ea typeface="Calibri" charset="0"/>
                <a:cs typeface="Calibri" charset="0"/>
                <a:sym typeface="Cambria"/>
              </a:rPr>
              <a:t>Component 3</a:t>
            </a:r>
            <a:r>
              <a:rPr lang="en-US" b="1" dirty="0" smtClean="0">
                <a:solidFill>
                  <a:srgbClr val="005A41"/>
                </a:solidFill>
                <a:latin typeface="Calibri" charset="0"/>
                <a:ea typeface="Calibri" charset="0"/>
                <a:cs typeface="Calibri" charset="0"/>
                <a:sym typeface="Cambria"/>
              </a:rPr>
              <a:t>: Cultivation of dispositions for teacher leadership</a:t>
            </a:r>
          </a:p>
          <a:p>
            <a:pPr marL="0" lvl="0" indent="0">
              <a:lnSpc>
                <a:spcPct val="80000"/>
              </a:lnSpc>
              <a:spcBef>
                <a:spcPts val="1200"/>
              </a:spcBef>
              <a:buClr>
                <a:srgbClr val="385723"/>
              </a:buClr>
              <a:buNone/>
            </a:pPr>
            <a:r>
              <a:rPr lang="en-US" sz="2400" b="1" dirty="0" smtClean="0">
                <a:solidFill>
                  <a:srgbClr val="005A41"/>
                </a:solidFill>
                <a:latin typeface="Calibri" charset="0"/>
                <a:ea typeface="Calibri" charset="0"/>
                <a:cs typeface="Calibri" charset="0"/>
                <a:sym typeface="Cambria"/>
              </a:rPr>
              <a:t>Rationale</a:t>
            </a:r>
          </a:p>
          <a:p>
            <a:pPr marL="914400" lvl="2" indent="-457200">
              <a:lnSpc>
                <a:spcPct val="100000"/>
              </a:lnSpc>
              <a:spcBef>
                <a:spcPts val="1200"/>
              </a:spcBef>
              <a:buClr>
                <a:srgbClr val="385723"/>
              </a:buClr>
              <a:buFont typeface=".PingFangSC-Regular" charset="-122"/>
              <a:buChar char="★"/>
            </a:pPr>
            <a:r>
              <a:rPr lang="en-US" sz="2400" dirty="0" smtClean="0">
                <a:solidFill>
                  <a:srgbClr val="005A41"/>
                </a:solidFill>
                <a:latin typeface="Calibri" charset="0"/>
                <a:ea typeface="Calibri" charset="0"/>
                <a:cs typeface="Calibri" charset="0"/>
                <a:sym typeface="Cambria"/>
              </a:rPr>
              <a:t>Teacher dispositions influence the success of teacher leadership efforts. </a:t>
            </a:r>
            <a:r>
              <a:rPr lang="en-US" sz="2400" u="sng" dirty="0" smtClean="0">
                <a:solidFill>
                  <a:srgbClr val="005A41"/>
                </a:solidFill>
                <a:latin typeface="Calibri" charset="0"/>
                <a:ea typeface="Calibri" charset="0"/>
                <a:cs typeface="Calibri" charset="0"/>
                <a:sym typeface="Cambria"/>
              </a:rPr>
              <a:t>Not all teachers view themselves as leaders</a:t>
            </a:r>
            <a:r>
              <a:rPr lang="en-US" sz="2400" dirty="0" smtClean="0">
                <a:solidFill>
                  <a:srgbClr val="005A41"/>
                </a:solidFill>
                <a:latin typeface="Calibri" charset="0"/>
                <a:ea typeface="Calibri" charset="0"/>
                <a:cs typeface="Calibri" charset="0"/>
                <a:sym typeface="Cambria"/>
              </a:rPr>
              <a:t>.  Some assume that only certain teachers can be leaders, or believe they </a:t>
            </a:r>
            <a:r>
              <a:rPr lang="en-US" sz="2400" u="sng" dirty="0" smtClean="0">
                <a:solidFill>
                  <a:srgbClr val="005A41"/>
                </a:solidFill>
                <a:latin typeface="Calibri" charset="0"/>
                <a:ea typeface="Calibri" charset="0"/>
                <a:cs typeface="Calibri" charset="0"/>
                <a:sym typeface="Cambria"/>
              </a:rPr>
              <a:t>must be chosen to be a leader, often by someone in authority</a:t>
            </a:r>
            <a:r>
              <a:rPr lang="en-US" sz="2400" dirty="0" smtClean="0">
                <a:solidFill>
                  <a:srgbClr val="005A41"/>
                </a:solidFill>
                <a:latin typeface="Calibri" charset="0"/>
                <a:ea typeface="Calibri" charset="0"/>
                <a:cs typeface="Calibri" charset="0"/>
                <a:sym typeface="Cambria"/>
              </a:rPr>
              <a:t>.  These deeply held beliefs emerge from teachers’ own perceptions about their identity as a teacher and from the hierarchical structures that exist in most education systems.  Building </a:t>
            </a:r>
            <a:r>
              <a:rPr lang="en-US" sz="2400" u="sng" dirty="0" smtClean="0">
                <a:solidFill>
                  <a:srgbClr val="005A41"/>
                </a:solidFill>
                <a:latin typeface="Calibri" charset="0"/>
                <a:ea typeface="Calibri" charset="0"/>
                <a:cs typeface="Calibri" charset="0"/>
                <a:sym typeface="Cambria"/>
              </a:rPr>
              <a:t>teacher agency </a:t>
            </a:r>
            <a:r>
              <a:rPr lang="en-US" sz="2400" dirty="0" smtClean="0">
                <a:solidFill>
                  <a:srgbClr val="005A41"/>
                </a:solidFill>
                <a:latin typeface="Calibri" charset="0"/>
                <a:ea typeface="Calibri" charset="0"/>
                <a:cs typeface="Calibri" charset="0"/>
                <a:sym typeface="Cambria"/>
              </a:rPr>
              <a:t>and </a:t>
            </a:r>
            <a:r>
              <a:rPr lang="en-US" sz="2400" u="sng" dirty="0" smtClean="0">
                <a:solidFill>
                  <a:srgbClr val="005A41"/>
                </a:solidFill>
                <a:latin typeface="Calibri" charset="0"/>
                <a:ea typeface="Calibri" charset="0"/>
                <a:cs typeface="Calibri" charset="0"/>
                <a:sym typeface="Cambria"/>
              </a:rPr>
              <a:t>challenging assumptions that serve as barriers to teacher leadership </a:t>
            </a:r>
            <a:r>
              <a:rPr lang="en-US" sz="2400" dirty="0" smtClean="0">
                <a:solidFill>
                  <a:srgbClr val="005A41"/>
                </a:solidFill>
                <a:latin typeface="Calibri" charset="0"/>
                <a:ea typeface="Calibri" charset="0"/>
                <a:cs typeface="Calibri" charset="0"/>
                <a:sym typeface="Cambria"/>
              </a:rPr>
              <a:t>are fundamental to </a:t>
            </a:r>
            <a:r>
              <a:rPr lang="en-US" sz="2400" u="sng" dirty="0" smtClean="0">
                <a:solidFill>
                  <a:srgbClr val="005A41"/>
                </a:solidFill>
                <a:latin typeface="Calibri" charset="0"/>
                <a:ea typeface="Calibri" charset="0"/>
                <a:cs typeface="Calibri" charset="0"/>
                <a:sym typeface="Cambria"/>
              </a:rPr>
              <a:t>refining and expanding</a:t>
            </a:r>
            <a:r>
              <a:rPr lang="en-US" sz="2400" dirty="0" smtClean="0">
                <a:solidFill>
                  <a:srgbClr val="005A41"/>
                </a:solidFill>
                <a:latin typeface="Calibri" charset="0"/>
                <a:ea typeface="Calibri" charset="0"/>
                <a:cs typeface="Calibri" charset="0"/>
                <a:sym typeface="Cambria"/>
              </a:rPr>
              <a:t> teacher leadership.</a:t>
            </a:r>
            <a:endParaRPr lang="en-US" sz="2400" dirty="0">
              <a:solidFill>
                <a:srgbClr val="005A41"/>
              </a:solidFill>
              <a:latin typeface="Calibri" charset="0"/>
              <a:ea typeface="Calibri" charset="0"/>
              <a:cs typeface="Calibri" charset="0"/>
              <a:sym typeface="Cambria"/>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Elevating Teacher Leadership </a:t>
            </a:r>
            <a:r>
              <a:rPr lang="en-US" sz="2800" b="1" dirty="0">
                <a:solidFill>
                  <a:schemeClr val="bg1"/>
                </a:solidFill>
                <a:latin typeface="Calibri" charset="0"/>
                <a:ea typeface="Calibri" charset="0"/>
                <a:cs typeface="Calibri" charset="0"/>
                <a:sym typeface="Cambria"/>
              </a:rPr>
              <a:t>(Killion, et. al., 2016)</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21722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7" name="Rectangle 6"/>
          <p:cNvSpPr/>
          <p:nvPr/>
        </p:nvSpPr>
        <p:spPr>
          <a:xfrm>
            <a:off x="262054" y="1282391"/>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Respondent Data</a:t>
            </a:r>
            <a:endParaRPr lang="en-US" sz="2600" b="1" dirty="0">
              <a:solidFill>
                <a:schemeClr val="bg1"/>
              </a:solidFill>
              <a:latin typeface="Calibri" charset="0"/>
              <a:ea typeface="Calibri" charset="0"/>
              <a:cs typeface="Calibri" charset="0"/>
              <a:sym typeface="Cambria"/>
            </a:endParaRPr>
          </a:p>
        </p:txBody>
      </p:sp>
      <p:graphicFrame>
        <p:nvGraphicFramePr>
          <p:cNvPr id="8" name="Chart 7"/>
          <p:cNvGraphicFramePr/>
          <p:nvPr>
            <p:extLst>
              <p:ext uri="{D42A27DB-BD31-4B8C-83A1-F6EECF244321}">
                <p14:modId xmlns:p14="http://schemas.microsoft.com/office/powerpoint/2010/main" val="1186328035"/>
              </p:ext>
            </p:extLst>
          </p:nvPr>
        </p:nvGraphicFramePr>
        <p:xfrm>
          <a:off x="0" y="1940529"/>
          <a:ext cx="9144000" cy="1817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352547586"/>
              </p:ext>
            </p:extLst>
          </p:nvPr>
        </p:nvGraphicFramePr>
        <p:xfrm>
          <a:off x="0" y="4633255"/>
          <a:ext cx="9144000" cy="18170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6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7" name="Rectangle 6"/>
          <p:cNvSpPr/>
          <p:nvPr/>
        </p:nvSpPr>
        <p:spPr>
          <a:xfrm>
            <a:off x="262054" y="1282391"/>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Respondent Quotes</a:t>
            </a:r>
            <a:endParaRPr lang="en-US" sz="2600" b="1" dirty="0">
              <a:solidFill>
                <a:schemeClr val="bg1"/>
              </a:solidFill>
              <a:latin typeface="Calibri" charset="0"/>
              <a:ea typeface="Calibri" charset="0"/>
              <a:cs typeface="Calibri" charset="0"/>
              <a:sym typeface="Cambria"/>
            </a:endParaRPr>
          </a:p>
        </p:txBody>
      </p:sp>
      <p:sp>
        <p:nvSpPr>
          <p:cNvPr id="10" name="Title 9"/>
          <p:cNvSpPr>
            <a:spLocks noGrp="1"/>
          </p:cNvSpPr>
          <p:nvPr>
            <p:ph type="title"/>
          </p:nvPr>
        </p:nvSpPr>
        <p:spPr>
          <a:xfrm>
            <a:off x="277842" y="1627070"/>
            <a:ext cx="8613123" cy="833377"/>
          </a:xfrm>
        </p:spPr>
        <p:txBody>
          <a:bodyPr anchor="t"/>
          <a:lstStyle/>
          <a:p>
            <a:pPr lvl="0" algn="ctr"/>
            <a:r>
              <a:rPr lang="en-US" sz="2800" b="1" dirty="0" smtClean="0">
                <a:solidFill>
                  <a:srgbClr val="005A41"/>
                </a:solidFill>
                <a:latin typeface="Calibri" charset="0"/>
                <a:ea typeface="Calibri" charset="0"/>
                <a:cs typeface="Calibri" charset="0"/>
                <a:sym typeface="Cambria"/>
              </a:rPr>
              <a:t>What do you know about UTRPP?</a:t>
            </a:r>
            <a:r>
              <a:rPr lang="en-US" b="1" dirty="0" smtClean="0">
                <a:solidFill>
                  <a:schemeClr val="bg1"/>
                </a:solidFill>
                <a:latin typeface="Calibri" charset="0"/>
                <a:ea typeface="Calibri" charset="0"/>
                <a:cs typeface="Calibri" charset="0"/>
                <a:sym typeface="Cambria"/>
              </a:rPr>
              <a:t>?</a:t>
            </a:r>
            <a:endParaRPr lang="en-US" dirty="0"/>
          </a:p>
        </p:txBody>
      </p:sp>
      <p:sp>
        <p:nvSpPr>
          <p:cNvPr id="3" name="Text Placeholder 2"/>
          <p:cNvSpPr>
            <a:spLocks noGrp="1"/>
          </p:cNvSpPr>
          <p:nvPr>
            <p:ph type="body" idx="1"/>
          </p:nvPr>
        </p:nvSpPr>
        <p:spPr>
          <a:xfrm>
            <a:off x="1" y="2331520"/>
            <a:ext cx="3868737" cy="664671"/>
          </a:xfrm>
        </p:spPr>
        <p:txBody>
          <a:bodyPr anchor="t"/>
          <a:lstStyle/>
          <a:p>
            <a:pPr algn="ctr"/>
            <a:r>
              <a:rPr lang="en-US" dirty="0" smtClean="0">
                <a:solidFill>
                  <a:srgbClr val="005A41"/>
                </a:solidFill>
              </a:rPr>
              <a:t>UTLA Members</a:t>
            </a:r>
            <a:endParaRPr lang="en-US" dirty="0">
              <a:solidFill>
                <a:srgbClr val="005A41"/>
              </a:solidFill>
            </a:endParaRPr>
          </a:p>
        </p:txBody>
      </p:sp>
      <p:sp>
        <p:nvSpPr>
          <p:cNvPr id="8" name="Text Placeholder 7"/>
          <p:cNvSpPr>
            <a:spLocks noGrp="1"/>
          </p:cNvSpPr>
          <p:nvPr>
            <p:ph type="body" idx="2"/>
          </p:nvPr>
        </p:nvSpPr>
        <p:spPr>
          <a:xfrm>
            <a:off x="-138922" y="2877637"/>
            <a:ext cx="4663788" cy="3980363"/>
          </a:xfrm>
        </p:spPr>
        <p:txBody>
          <a:bodyPr anchor="t"/>
          <a:lstStyle/>
          <a:p>
            <a:pPr>
              <a:buFont typeface="Wingdings" charset="2"/>
              <a:buChar char="Ø"/>
            </a:pPr>
            <a:r>
              <a:rPr lang="en-US" sz="2000" dirty="0" smtClean="0">
                <a:solidFill>
                  <a:srgbClr val="005A41"/>
                </a:solidFill>
              </a:rPr>
              <a:t>UTRPP is a program that fosters collaboration between residents, coaches, PRT’s, and collaborating teachers. The program allows for increased field-study time for residents and coursework that directly correlates with their field-study.</a:t>
            </a:r>
          </a:p>
          <a:p>
            <a:pPr>
              <a:buFont typeface="Wingdings" charset="2"/>
              <a:buChar char="Ø"/>
            </a:pPr>
            <a:r>
              <a:rPr lang="en-US" sz="2000" dirty="0" smtClean="0">
                <a:solidFill>
                  <a:srgbClr val="005A41"/>
                </a:solidFill>
              </a:rPr>
              <a:t>UTRPP is an intense program that prepares students to become educators through coaching cycles, reflection, coursework, etc. It also gives future educators over 2,000 hours in a field experience.</a:t>
            </a:r>
            <a:endParaRPr lang="en-US" sz="2000" dirty="0">
              <a:solidFill>
                <a:srgbClr val="005A41"/>
              </a:solidFill>
            </a:endParaRPr>
          </a:p>
        </p:txBody>
      </p:sp>
      <p:sp>
        <p:nvSpPr>
          <p:cNvPr id="11" name="Text Placeholder 10"/>
          <p:cNvSpPr>
            <a:spLocks noGrp="1"/>
          </p:cNvSpPr>
          <p:nvPr>
            <p:ph type="body" idx="3"/>
          </p:nvPr>
        </p:nvSpPr>
        <p:spPr>
          <a:xfrm>
            <a:off x="5256213" y="2331519"/>
            <a:ext cx="3887787" cy="565459"/>
          </a:xfrm>
        </p:spPr>
        <p:txBody>
          <a:bodyPr anchor="t"/>
          <a:lstStyle/>
          <a:p>
            <a:pPr algn="ctr"/>
            <a:r>
              <a:rPr lang="en-US" dirty="0">
                <a:solidFill>
                  <a:srgbClr val="005A41"/>
                </a:solidFill>
              </a:rPr>
              <a:t>Non-UTLA Members</a:t>
            </a:r>
          </a:p>
          <a:p>
            <a:endParaRPr lang="en-US" dirty="0"/>
          </a:p>
        </p:txBody>
      </p:sp>
      <p:sp>
        <p:nvSpPr>
          <p:cNvPr id="12" name="Text Placeholder 11"/>
          <p:cNvSpPr>
            <a:spLocks noGrp="1"/>
          </p:cNvSpPr>
          <p:nvPr>
            <p:ph type="body" idx="4"/>
          </p:nvPr>
        </p:nvSpPr>
        <p:spPr>
          <a:xfrm>
            <a:off x="4465329" y="2857797"/>
            <a:ext cx="4678673" cy="4000204"/>
          </a:xfrm>
        </p:spPr>
        <p:txBody>
          <a:bodyPr/>
          <a:lstStyle/>
          <a:p>
            <a:pPr>
              <a:buFont typeface="Wingdings" charset="2"/>
              <a:buChar char="Ø"/>
            </a:pPr>
            <a:r>
              <a:rPr lang="en-US" sz="2000" dirty="0" smtClean="0">
                <a:solidFill>
                  <a:srgbClr val="005A41"/>
                </a:solidFill>
              </a:rPr>
              <a:t>I do not know of this program.</a:t>
            </a:r>
          </a:p>
          <a:p>
            <a:pPr>
              <a:buFont typeface="Wingdings" charset="2"/>
              <a:buChar char="Ø"/>
            </a:pPr>
            <a:r>
              <a:rPr lang="en-US" sz="2000" dirty="0" smtClean="0">
                <a:solidFill>
                  <a:srgbClr val="005A41"/>
                </a:solidFill>
              </a:rPr>
              <a:t>UTRPP is a pre-service teacher training program that allows residents an opportunity to have more time in the classroom while having coursework which mirrors their residency.</a:t>
            </a:r>
          </a:p>
          <a:p>
            <a:pPr>
              <a:buFont typeface="Wingdings" charset="2"/>
              <a:buChar char="Ø"/>
            </a:pPr>
            <a:r>
              <a:rPr lang="en-US" sz="2000" dirty="0" smtClean="0">
                <a:solidFill>
                  <a:srgbClr val="005A41"/>
                </a:solidFill>
              </a:rPr>
              <a:t>Interns that teach in high-poverty areas.</a:t>
            </a:r>
          </a:p>
          <a:p>
            <a:pPr>
              <a:buFont typeface="Wingdings" charset="2"/>
              <a:buChar char="Ø"/>
            </a:pPr>
            <a:r>
              <a:rPr lang="en-US" sz="2000" dirty="0" smtClean="0">
                <a:solidFill>
                  <a:srgbClr val="005A41"/>
                </a:solidFill>
              </a:rPr>
              <a:t>Program for juniors and seniors in the college of education who want to be elementary school teacher – they are also required to do a research inquiry. </a:t>
            </a:r>
            <a:endParaRPr lang="en-US" sz="2000" dirty="0">
              <a:solidFill>
                <a:srgbClr val="005A41"/>
              </a:solidFill>
            </a:endParaRPr>
          </a:p>
        </p:txBody>
      </p:sp>
    </p:spTree>
    <p:extLst>
      <p:ext uri="{BB962C8B-B14F-4D97-AF65-F5344CB8AC3E}">
        <p14:creationId xmlns:p14="http://schemas.microsoft.com/office/powerpoint/2010/main" val="21348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5665" y="1550021"/>
            <a:ext cx="6612673" cy="3757960"/>
          </a:xfrm>
          <a:prstGeom prst="rect">
            <a:avLst/>
          </a:prstGeom>
          <a:noFill/>
        </p:spPr>
        <p:txBody>
          <a:bodyPr wrap="square" rtlCol="0" anchor="ctr" anchorCtr="0">
            <a:noAutofit/>
          </a:bodyPr>
          <a:lstStyle/>
          <a:p>
            <a:pPr lvl="0" algn="ctr">
              <a:spcBef>
                <a:spcPts val="1200"/>
              </a:spcBef>
              <a:buClr>
                <a:srgbClr val="385723"/>
              </a:buClr>
            </a:pPr>
            <a:r>
              <a:rPr lang="en-US" sz="3600" i="1" dirty="0">
                <a:solidFill>
                  <a:srgbClr val="385723"/>
                </a:solidFill>
                <a:latin typeface="Calibri" charset="0"/>
                <a:ea typeface="Calibri" charset="0"/>
                <a:cs typeface="Calibri" charset="0"/>
                <a:sym typeface="Cambria"/>
              </a:rPr>
              <a:t>How can Teacher Leaders utilize their leadership qualities to </a:t>
            </a:r>
            <a:r>
              <a:rPr lang="en-US" sz="3600" b="1" i="1" dirty="0">
                <a:solidFill>
                  <a:srgbClr val="385723"/>
                </a:solidFill>
                <a:latin typeface="Calibri" charset="0"/>
                <a:ea typeface="Calibri" charset="0"/>
                <a:cs typeface="Calibri" charset="0"/>
                <a:sym typeface="Cambria"/>
              </a:rPr>
              <a:t>positively impact </a:t>
            </a:r>
            <a:r>
              <a:rPr lang="en-US" sz="3600" i="1" dirty="0">
                <a:solidFill>
                  <a:srgbClr val="385723"/>
                </a:solidFill>
                <a:latin typeface="Calibri" charset="0"/>
                <a:ea typeface="Calibri" charset="0"/>
                <a:cs typeface="Calibri" charset="0"/>
                <a:sym typeface="Cambria"/>
              </a:rPr>
              <a:t>those who lack the awareness of participation in partnership collaborative work? </a:t>
            </a:r>
          </a:p>
        </p:txBody>
      </p:sp>
      <p:sp>
        <p:nvSpPr>
          <p:cNvPr id="4"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Tree>
    <p:extLst>
      <p:ext uri="{BB962C8B-B14F-4D97-AF65-F5344CB8AC3E}">
        <p14:creationId xmlns:p14="http://schemas.microsoft.com/office/powerpoint/2010/main" val="111641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7701" y="1"/>
            <a:ext cx="7856299" cy="1076111"/>
          </a:xfrm>
        </p:spPr>
        <p:txBody>
          <a:bodyPr/>
          <a:lstStyle/>
          <a:p>
            <a:pPr algn="ctr"/>
            <a:r>
              <a:rPr lang="en-US" sz="3600" b="1" dirty="0" smtClean="0">
                <a:latin typeface="Cambria"/>
                <a:cs typeface="Cambria"/>
              </a:rPr>
              <a:t>Our Purpose for Inquiry</a:t>
            </a:r>
            <a:endParaRPr lang="en-US" sz="3600" b="1" dirty="0">
              <a:latin typeface="Cambria"/>
              <a:cs typeface="Cambria"/>
            </a:endParaRPr>
          </a:p>
        </p:txBody>
      </p:sp>
      <p:sp>
        <p:nvSpPr>
          <p:cNvPr id="4" name="Text Placeholder 3"/>
          <p:cNvSpPr>
            <a:spLocks noGrp="1"/>
          </p:cNvSpPr>
          <p:nvPr>
            <p:ph type="body" idx="1"/>
          </p:nvPr>
        </p:nvSpPr>
        <p:spPr>
          <a:xfrm>
            <a:off x="0" y="1253096"/>
            <a:ext cx="9144000" cy="5604905"/>
          </a:xfrm>
        </p:spPr>
        <p:txBody>
          <a:bodyPr/>
          <a:lstStyle/>
          <a:p>
            <a:pPr marL="177800" indent="0">
              <a:buNone/>
            </a:pPr>
            <a:r>
              <a:rPr lang="en-US" b="1" dirty="0">
                <a:solidFill>
                  <a:srgbClr val="005A41"/>
                </a:solidFill>
              </a:rPr>
              <a:t>Empowering teachers to take on leadership roles enhances teachers' self esteem and work satisfaction, which in turn leads to higher levels of performance due to higher motivation, as well as possibly higher levels of retention in the profession (Muijis &amp; Harris, 2003).</a:t>
            </a:r>
          </a:p>
          <a:p>
            <a:pPr marL="177800" indent="0" algn="ctr">
              <a:buNone/>
            </a:pPr>
            <a:r>
              <a:rPr lang="en-US" i="1" dirty="0" smtClean="0">
                <a:solidFill>
                  <a:srgbClr val="005A41"/>
                </a:solidFill>
              </a:rPr>
              <a:t>*The purpose of our inquiry is grounded in the belief that, as a collaborating team of teacher leaders, our talents and treasures must be tapped into to have a positive impact across our partnership schools in the form of on-going, job-embedded professional development, not mutually exclusive to a select few, but for </a:t>
            </a:r>
            <a:r>
              <a:rPr lang="en-US" i="1" u="sng" dirty="0" smtClean="0">
                <a:solidFill>
                  <a:srgbClr val="005A41"/>
                </a:solidFill>
              </a:rPr>
              <a:t>al</a:t>
            </a:r>
            <a:r>
              <a:rPr lang="en-US" i="1" dirty="0" smtClean="0">
                <a:solidFill>
                  <a:srgbClr val="005A41"/>
                </a:solidFill>
              </a:rPr>
              <a:t>l stakeholders to model for our pre-service teachers and exemplify for our classroom students in which we have the great responsibility for educating. </a:t>
            </a:r>
            <a:endParaRPr lang="en-US" i="1" dirty="0">
              <a:solidFill>
                <a:srgbClr val="005A41"/>
              </a:solidFill>
            </a:endParaRPr>
          </a:p>
        </p:txBody>
      </p:sp>
    </p:spTree>
    <p:extLst>
      <p:ext uri="{BB962C8B-B14F-4D97-AF65-F5344CB8AC3E}">
        <p14:creationId xmlns:p14="http://schemas.microsoft.com/office/powerpoint/2010/main" val="10802405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5" name="Shape 155"/>
          <p:cNvSpPr txBox="1">
            <a:spLocks noGrp="1"/>
          </p:cNvSpPr>
          <p:nvPr>
            <p:ph type="ctrTitle"/>
          </p:nvPr>
        </p:nvSpPr>
        <p:spPr>
          <a:xfrm>
            <a:off x="1260089" y="1"/>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0" y="1662291"/>
            <a:ext cx="9144000" cy="53992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smtClean="0">
                <a:solidFill>
                  <a:srgbClr val="385723"/>
                </a:solidFill>
                <a:latin typeface="Calibri" charset="0"/>
                <a:ea typeface="Calibri" charset="0"/>
                <a:cs typeface="Calibri" charset="0"/>
                <a:sym typeface="Cambria"/>
              </a:rPr>
              <a:t>Positive Impact</a:t>
            </a:r>
            <a:endParaRPr lang="en-US" sz="2600" dirty="0" smtClean="0">
              <a:solidFill>
                <a:srgbClr val="385723"/>
              </a:solidFill>
              <a:latin typeface="Calibri" charset="0"/>
              <a:ea typeface="Calibri" charset="0"/>
              <a:cs typeface="Calibri" charset="0"/>
              <a:sym typeface="Cambria"/>
            </a:endParaRPr>
          </a:p>
          <a:p>
            <a:pPr marL="457200" lvl="1" indent="-457200">
              <a:lnSpc>
                <a:spcPct val="100000"/>
              </a:lnSpc>
              <a:spcBef>
                <a:spcPts val="1200"/>
              </a:spcBef>
              <a:buFont typeface=".PingFangSC-Regular" charset="-122"/>
              <a:buChar char="★"/>
            </a:pPr>
            <a:r>
              <a:rPr lang="en-US" sz="2200" dirty="0" smtClean="0">
                <a:solidFill>
                  <a:srgbClr val="005A41"/>
                </a:solidFill>
              </a:rPr>
              <a:t>How </a:t>
            </a:r>
            <a:r>
              <a:rPr lang="en-US" sz="2200" dirty="0">
                <a:solidFill>
                  <a:srgbClr val="005A41"/>
                </a:solidFill>
              </a:rPr>
              <a:t>we define leadership ‘engages and pulls others into the work of leadership’. When leadership means a person in a specific role enveloped in formal authority, teachers do not see themselves reflected in that image. When leadership becomes a broadly inclusive culture concept, it provokes a different response: I can see myself as participating in this learning work with my colleagues. Leadership realizes purpose, the sense of purpose that teachers brought with them into this profession (Lambert, 2003)</a:t>
            </a:r>
            <a:r>
              <a:rPr lang="en-US" sz="2200" dirty="0" smtClean="0">
                <a:solidFill>
                  <a:srgbClr val="005A41"/>
                </a:solidFill>
              </a:rPr>
              <a:t>.</a:t>
            </a:r>
          </a:p>
          <a:p>
            <a:pPr marL="457200" lvl="1" indent="-457200">
              <a:lnSpc>
                <a:spcPct val="100000"/>
              </a:lnSpc>
              <a:spcBef>
                <a:spcPts val="1200"/>
              </a:spcBef>
              <a:buFont typeface=".PingFangSC-Regular" charset="-122"/>
              <a:buChar char="★"/>
            </a:pPr>
            <a:r>
              <a:rPr lang="en-US" sz="2200" dirty="0">
                <a:solidFill>
                  <a:srgbClr val="005A41"/>
                </a:solidFill>
              </a:rPr>
              <a:t>In Teacher-led schools, everyone is considered a teacher leader who makes his or her own contribution to the school's success.  This dynamic creates a need to think differently about how to morph multiple perspectives into a common vision, what it means to be a leader, and how leaders learn to lead one another (Nazareno, 2015).</a:t>
            </a:r>
          </a:p>
          <a:p>
            <a:pPr marL="457200" lvl="1" indent="-457200">
              <a:lnSpc>
                <a:spcPct val="100000"/>
              </a:lnSpc>
              <a:spcBef>
                <a:spcPts val="1200"/>
              </a:spcBef>
              <a:buFont typeface=".PingFangSC-Regular" charset="-122"/>
              <a:buChar char="★"/>
            </a:pPr>
            <a:endParaRPr lang="en-US" sz="2200" dirty="0">
              <a:solidFill>
                <a:srgbClr val="005A41"/>
              </a:solidFill>
            </a:endParaRPr>
          </a:p>
          <a:p>
            <a:pPr marL="457200" lvl="1" indent="-457200">
              <a:lnSpc>
                <a:spcPct val="100000"/>
              </a:lnSpc>
              <a:spcBef>
                <a:spcPts val="1200"/>
              </a:spcBef>
              <a:buFont typeface=".PingFangSC-Regular" charset="-122"/>
              <a:buChar char="★"/>
            </a:pPr>
            <a:endParaRPr lang="en-US" dirty="0">
              <a:solidFill>
                <a:srgbClr val="385723"/>
              </a:solidFill>
              <a:latin typeface="Calibri" charset="0"/>
              <a:ea typeface="Calibri" charset="0"/>
              <a:cs typeface="Calibri" charset="0"/>
              <a:sym typeface="Cambria"/>
            </a:endParaRPr>
          </a:p>
        </p:txBody>
      </p:sp>
      <p:sp>
        <p:nvSpPr>
          <p:cNvPr id="7" name="Rectangle 6"/>
          <p:cNvSpPr/>
          <p:nvPr/>
        </p:nvSpPr>
        <p:spPr>
          <a:xfrm>
            <a:off x="281900"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Literature Review</a:t>
            </a:r>
            <a:endParaRPr lang="en-US" sz="2600" b="1" dirty="0">
              <a:solidFill>
                <a:schemeClr val="bg1"/>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5" name="Shape 155"/>
          <p:cNvSpPr txBox="1">
            <a:spLocks noGrp="1"/>
          </p:cNvSpPr>
          <p:nvPr>
            <p:ph type="ctrTitle"/>
          </p:nvPr>
        </p:nvSpPr>
        <p:spPr>
          <a:xfrm>
            <a:off x="1260089" y="1"/>
            <a:ext cx="7883911" cy="1025911"/>
          </a:xfrm>
          <a:prstGeom prst="rect">
            <a:avLst/>
          </a:prstGeom>
        </p:spPr>
        <p:txBody>
          <a:bodyPr lIns="91425" tIns="91425" rIns="91425" bIns="91425" anchor="ctr" anchorCtr="0">
            <a:noAutofit/>
          </a:bodyPr>
          <a:lstStyle/>
          <a:p>
            <a:pPr lvl="0">
              <a:spcBef>
                <a:spcPts val="0"/>
              </a:spcBef>
              <a:buNone/>
            </a:pPr>
            <a:r>
              <a:rPr lang="en-US" sz="3600" b="1" dirty="0">
                <a:latin typeface="Cambria"/>
                <a:ea typeface="Cambria"/>
                <a:cs typeface="Cambria"/>
                <a:sym typeface="Cambria"/>
              </a:rPr>
              <a:t>Claims and Evidence</a:t>
            </a:r>
          </a:p>
        </p:txBody>
      </p:sp>
      <p:sp>
        <p:nvSpPr>
          <p:cNvPr id="6" name="Shape 156"/>
          <p:cNvSpPr txBox="1">
            <a:spLocks/>
          </p:cNvSpPr>
          <p:nvPr/>
        </p:nvSpPr>
        <p:spPr>
          <a:xfrm>
            <a:off x="0" y="1662291"/>
            <a:ext cx="9144000" cy="53992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None/>
            </a:pPr>
            <a:r>
              <a:rPr lang="en-US" sz="2600" b="1" dirty="0" smtClean="0">
                <a:solidFill>
                  <a:srgbClr val="385723"/>
                </a:solidFill>
                <a:latin typeface="Calibri" charset="0"/>
                <a:ea typeface="Calibri" charset="0"/>
                <a:cs typeface="Calibri" charset="0"/>
                <a:sym typeface="Cambria"/>
              </a:rPr>
              <a:t>Positive Impact</a:t>
            </a:r>
            <a:endParaRPr lang="en-US" sz="2600" dirty="0" smtClean="0">
              <a:solidFill>
                <a:srgbClr val="385723"/>
              </a:solidFill>
              <a:latin typeface="Calibri" charset="0"/>
              <a:ea typeface="Calibri" charset="0"/>
              <a:cs typeface="Calibri" charset="0"/>
              <a:sym typeface="Cambria"/>
            </a:endParaRPr>
          </a:p>
          <a:p>
            <a:pPr marL="457200" lvl="1" indent="-457200">
              <a:lnSpc>
                <a:spcPct val="100000"/>
              </a:lnSpc>
              <a:spcBef>
                <a:spcPts val="1200"/>
              </a:spcBef>
              <a:buFont typeface=".PingFangSC-Regular" charset="-122"/>
              <a:buChar char="★"/>
            </a:pPr>
            <a:r>
              <a:rPr lang="en-US" sz="2300" dirty="0">
                <a:solidFill>
                  <a:srgbClr val="005A41"/>
                </a:solidFill>
              </a:rPr>
              <a:t>Empowering teachers to take on leadership roles enhances teachers' self esteem and work satisfaction, which in turn leads to higher levels of performance due to higher motivation, as well as possibly higher levels of retention in the profession (Muijis &amp; Harris, 2003).</a:t>
            </a:r>
          </a:p>
          <a:p>
            <a:pPr marL="457200" lvl="1" indent="-457200">
              <a:lnSpc>
                <a:spcPct val="100000"/>
              </a:lnSpc>
              <a:spcBef>
                <a:spcPts val="1200"/>
              </a:spcBef>
              <a:buFont typeface=".PingFangSC-Regular" charset="-122"/>
              <a:buChar char="★"/>
            </a:pPr>
            <a:r>
              <a:rPr lang="en-US" sz="2300" dirty="0">
                <a:solidFill>
                  <a:srgbClr val="005A41"/>
                </a:solidFill>
              </a:rPr>
              <a:t>Deeper student understanding must come from deeper leading from their teachers. In order for teachers to have the ability to do this, principals must provide opportunities for teacher collaboration, invention and leadership (Berry, 2016).</a:t>
            </a:r>
          </a:p>
          <a:p>
            <a:pPr marL="457200" lvl="1" indent="-457200">
              <a:lnSpc>
                <a:spcPct val="100000"/>
              </a:lnSpc>
              <a:spcBef>
                <a:spcPts val="1200"/>
              </a:spcBef>
              <a:buFont typeface=".PingFangSC-Regular" charset="-122"/>
              <a:buChar char="★"/>
            </a:pPr>
            <a:r>
              <a:rPr lang="en-US" sz="2300" dirty="0">
                <a:solidFill>
                  <a:srgbClr val="005A41"/>
                </a:solidFill>
              </a:rPr>
              <a:t>New teacher leadership roles are emerging as a result of educators and policymakers seeking to improve the three major phases of the teaching career continuum; teacher preparation, induction, and ongoing professional development (Sherrill, 1999).</a:t>
            </a:r>
          </a:p>
          <a:p>
            <a:pPr marL="457200" lvl="1" indent="-457200">
              <a:lnSpc>
                <a:spcPct val="100000"/>
              </a:lnSpc>
              <a:spcBef>
                <a:spcPts val="1200"/>
              </a:spcBef>
              <a:buFont typeface=".PingFangSC-Regular" charset="-122"/>
              <a:buChar char="★"/>
            </a:pPr>
            <a:endParaRPr lang="en-US" sz="2200" dirty="0" smtClean="0">
              <a:solidFill>
                <a:srgbClr val="005A41"/>
              </a:solidFill>
            </a:endParaRPr>
          </a:p>
        </p:txBody>
      </p:sp>
      <p:sp>
        <p:nvSpPr>
          <p:cNvPr id="7" name="Rectangle 6"/>
          <p:cNvSpPr/>
          <p:nvPr/>
        </p:nvSpPr>
        <p:spPr>
          <a:xfrm>
            <a:off x="281900"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Literature Review</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207658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0" y="1579946"/>
            <a:ext cx="9144000" cy="52780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1200"/>
              </a:spcBef>
              <a:buClr>
                <a:srgbClr val="385723"/>
              </a:buClr>
              <a:buNone/>
            </a:pPr>
            <a:r>
              <a:rPr lang="en-US" b="1" u="sng" dirty="0" smtClean="0">
                <a:solidFill>
                  <a:srgbClr val="385723"/>
                </a:solidFill>
                <a:latin typeface="Calibri" charset="0"/>
                <a:ea typeface="Calibri" charset="0"/>
                <a:cs typeface="Calibri" charset="0"/>
                <a:sym typeface="Cambria"/>
              </a:rPr>
              <a:t>Component 4</a:t>
            </a:r>
            <a:r>
              <a:rPr lang="en-US" b="1" dirty="0" smtClean="0">
                <a:solidFill>
                  <a:srgbClr val="385723"/>
                </a:solidFill>
                <a:latin typeface="Calibri" charset="0"/>
                <a:ea typeface="Calibri" charset="0"/>
                <a:cs typeface="Calibri" charset="0"/>
                <a:sym typeface="Cambria"/>
              </a:rPr>
              <a:t>: Assessment of the impact of teacher leadership </a:t>
            </a:r>
          </a:p>
          <a:p>
            <a:pPr marL="0" lvl="0" indent="0">
              <a:lnSpc>
                <a:spcPct val="100000"/>
              </a:lnSpc>
              <a:spcBef>
                <a:spcPts val="1200"/>
              </a:spcBef>
              <a:buClr>
                <a:srgbClr val="385723"/>
              </a:buClr>
              <a:buNone/>
            </a:pPr>
            <a:r>
              <a:rPr lang="en-US" sz="2400" b="1" dirty="0" smtClean="0">
                <a:solidFill>
                  <a:srgbClr val="385723"/>
                </a:solidFill>
                <a:latin typeface="Calibri" charset="0"/>
                <a:ea typeface="Calibri" charset="0"/>
                <a:cs typeface="Calibri" charset="0"/>
                <a:sym typeface="Cambria"/>
              </a:rPr>
              <a:t>Rationale</a:t>
            </a:r>
          </a:p>
          <a:p>
            <a:pPr marL="914400" lvl="2" indent="-457200">
              <a:lnSpc>
                <a:spcPct val="100000"/>
              </a:lnSpc>
              <a:spcBef>
                <a:spcPts val="1200"/>
              </a:spcBef>
              <a:buClr>
                <a:srgbClr val="385723"/>
              </a:buClr>
              <a:buFont typeface=".PingFangSC-Regular" charset="-122"/>
              <a:buChar char="★"/>
            </a:pPr>
            <a:r>
              <a:rPr lang="en-US" sz="2400" dirty="0" smtClean="0">
                <a:solidFill>
                  <a:srgbClr val="385723"/>
                </a:solidFill>
                <a:latin typeface="Calibri" charset="0"/>
                <a:ea typeface="Calibri" charset="0"/>
                <a:cs typeface="Calibri" charset="0"/>
                <a:sym typeface="Cambria"/>
              </a:rPr>
              <a:t>A core component of a successful system of teacher leadership is ongoing formative and summative assessment of its effects on students, peers, schools, school systems, school communities, and teacher leaders themselves.  Teacher leaders and their supervisors use data about </a:t>
            </a:r>
            <a:r>
              <a:rPr lang="en-US" sz="2400" u="sng" dirty="0" smtClean="0">
                <a:solidFill>
                  <a:srgbClr val="385723"/>
                </a:solidFill>
                <a:latin typeface="Calibri" charset="0"/>
                <a:ea typeface="Calibri" charset="0"/>
                <a:cs typeface="Calibri" charset="0"/>
                <a:sym typeface="Cambria"/>
              </a:rPr>
              <a:t>the impact of teacher leadership</a:t>
            </a:r>
            <a:r>
              <a:rPr lang="en-US" sz="2400" dirty="0" smtClean="0">
                <a:solidFill>
                  <a:srgbClr val="385723"/>
                </a:solidFill>
                <a:latin typeface="Calibri" charset="0"/>
                <a:ea typeface="Calibri" charset="0"/>
                <a:cs typeface="Calibri" charset="0"/>
                <a:sym typeface="Cambria"/>
              </a:rPr>
              <a:t> to adjust and </a:t>
            </a:r>
            <a:r>
              <a:rPr lang="en-US" sz="2400" u="sng" dirty="0" smtClean="0">
                <a:solidFill>
                  <a:srgbClr val="385723"/>
                </a:solidFill>
                <a:latin typeface="Calibri" charset="0"/>
                <a:ea typeface="Calibri" charset="0"/>
                <a:cs typeface="Calibri" charset="0"/>
                <a:sym typeface="Cambria"/>
              </a:rPr>
              <a:t>refine teacher leadership programs </a:t>
            </a:r>
            <a:r>
              <a:rPr lang="en-US" sz="2400" dirty="0" smtClean="0">
                <a:solidFill>
                  <a:srgbClr val="385723"/>
                </a:solidFill>
                <a:latin typeface="Calibri" charset="0"/>
                <a:ea typeface="Calibri" charset="0"/>
                <a:cs typeface="Calibri" charset="0"/>
                <a:sym typeface="Cambria"/>
              </a:rPr>
              <a:t>and individual teacher leader performance.  Ultimately, measuring the effects of teacher leadership provides information that may be </a:t>
            </a:r>
            <a:r>
              <a:rPr lang="en-US" sz="2400" u="sng" dirty="0" smtClean="0">
                <a:solidFill>
                  <a:srgbClr val="385723"/>
                </a:solidFill>
                <a:latin typeface="Calibri" charset="0"/>
                <a:ea typeface="Calibri" charset="0"/>
                <a:cs typeface="Calibri" charset="0"/>
                <a:sym typeface="Cambria"/>
              </a:rPr>
              <a:t>applied to strengthen teachers’ leadership practice and its impact on peers and students</a:t>
            </a:r>
            <a:r>
              <a:rPr lang="en-US" sz="2400" dirty="0" smtClean="0">
                <a:solidFill>
                  <a:srgbClr val="385723"/>
                </a:solidFill>
                <a:latin typeface="Calibri" charset="0"/>
                <a:ea typeface="Calibri" charset="0"/>
                <a:cs typeface="Calibri" charset="0"/>
                <a:sym typeface="Cambria"/>
              </a:rPr>
              <a:t>.</a:t>
            </a:r>
            <a:endParaRPr lang="en-US" sz="2400" dirty="0">
              <a:solidFill>
                <a:srgbClr val="385723"/>
              </a:solidFill>
              <a:latin typeface="Calibri" charset="0"/>
              <a:ea typeface="Calibri" charset="0"/>
              <a:cs typeface="Calibri" charset="0"/>
              <a:sym typeface="Cambria"/>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Elevating Teacher Leadership </a:t>
            </a:r>
            <a:r>
              <a:rPr lang="en-US" sz="2800" b="1" dirty="0">
                <a:solidFill>
                  <a:schemeClr val="bg1"/>
                </a:solidFill>
                <a:latin typeface="Calibri" charset="0"/>
                <a:ea typeface="Calibri" charset="0"/>
                <a:cs typeface="Calibri" charset="0"/>
                <a:sym typeface="Cambria"/>
              </a:rPr>
              <a:t>(Killion, et. al., 2016)</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324142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dirty="0"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Respondent Quotes</a:t>
            </a:r>
            <a:endParaRPr lang="en-US" sz="2600" b="1" dirty="0">
              <a:solidFill>
                <a:schemeClr val="bg1"/>
              </a:solidFill>
              <a:latin typeface="Calibri" charset="0"/>
              <a:ea typeface="Calibri" charset="0"/>
              <a:cs typeface="Calibri" charset="0"/>
              <a:sym typeface="Cambria"/>
            </a:endParaRPr>
          </a:p>
        </p:txBody>
      </p:sp>
      <p:sp>
        <p:nvSpPr>
          <p:cNvPr id="10" name="Title 9"/>
          <p:cNvSpPr>
            <a:spLocks noGrp="1"/>
          </p:cNvSpPr>
          <p:nvPr>
            <p:ph type="title"/>
          </p:nvPr>
        </p:nvSpPr>
        <p:spPr>
          <a:xfrm>
            <a:off x="277842" y="1488175"/>
            <a:ext cx="8613123" cy="833377"/>
          </a:xfrm>
        </p:spPr>
        <p:txBody>
          <a:bodyPr anchor="t"/>
          <a:lstStyle/>
          <a:p>
            <a:pPr lvl="0" algn="ctr"/>
            <a:r>
              <a:rPr lang="en-US" sz="2800" b="1" dirty="0" smtClean="0">
                <a:solidFill>
                  <a:srgbClr val="005A41"/>
                </a:solidFill>
                <a:latin typeface="Calibri" charset="0"/>
                <a:ea typeface="Calibri" charset="0"/>
                <a:cs typeface="Calibri" charset="0"/>
                <a:sym typeface="Cambria"/>
              </a:rPr>
              <a:t>What do you know about UTLA?</a:t>
            </a:r>
            <a:r>
              <a:rPr lang="en-US" b="1" dirty="0" smtClean="0">
                <a:solidFill>
                  <a:schemeClr val="bg1"/>
                </a:solidFill>
                <a:latin typeface="Calibri" charset="0"/>
                <a:ea typeface="Calibri" charset="0"/>
                <a:cs typeface="Calibri" charset="0"/>
                <a:sym typeface="Cambria"/>
              </a:rPr>
              <a:t>?</a:t>
            </a:r>
            <a:endParaRPr lang="en-US" dirty="0"/>
          </a:p>
        </p:txBody>
      </p:sp>
      <p:sp>
        <p:nvSpPr>
          <p:cNvPr id="3" name="Text Placeholder 2"/>
          <p:cNvSpPr>
            <a:spLocks noGrp="1"/>
          </p:cNvSpPr>
          <p:nvPr>
            <p:ph type="body" idx="1"/>
          </p:nvPr>
        </p:nvSpPr>
        <p:spPr>
          <a:xfrm>
            <a:off x="1" y="2152938"/>
            <a:ext cx="4173052" cy="823912"/>
          </a:xfrm>
        </p:spPr>
        <p:txBody>
          <a:bodyPr anchor="t"/>
          <a:lstStyle/>
          <a:p>
            <a:pPr algn="ctr"/>
            <a:r>
              <a:rPr lang="en-US" dirty="0" smtClean="0">
                <a:solidFill>
                  <a:srgbClr val="005A41"/>
                </a:solidFill>
              </a:rPr>
              <a:t>UTLA Members</a:t>
            </a:r>
            <a:endParaRPr lang="en-US" dirty="0">
              <a:solidFill>
                <a:srgbClr val="005A41"/>
              </a:solidFill>
            </a:endParaRPr>
          </a:p>
        </p:txBody>
      </p:sp>
      <p:sp>
        <p:nvSpPr>
          <p:cNvPr id="8" name="Text Placeholder 7"/>
          <p:cNvSpPr>
            <a:spLocks noGrp="1"/>
          </p:cNvSpPr>
          <p:nvPr>
            <p:ph type="body" idx="2"/>
          </p:nvPr>
        </p:nvSpPr>
        <p:spPr>
          <a:xfrm>
            <a:off x="-198460" y="2580003"/>
            <a:ext cx="4643941" cy="3684588"/>
          </a:xfrm>
        </p:spPr>
        <p:txBody>
          <a:bodyPr anchor="t"/>
          <a:lstStyle/>
          <a:p>
            <a:pPr>
              <a:buFont typeface="Wingdings" charset="2"/>
              <a:buChar char="Ø"/>
            </a:pPr>
            <a:r>
              <a:rPr lang="en-US" sz="2000" dirty="0" smtClean="0">
                <a:solidFill>
                  <a:srgbClr val="005A41"/>
                </a:solidFill>
              </a:rPr>
              <a:t>UTLA is a program that gives CTs (Collaborating Teachers) an opportunity to grow in their practice and reflect on ways to become a leader in their school and across the UTRPP schools. </a:t>
            </a:r>
          </a:p>
          <a:p>
            <a:pPr>
              <a:buFont typeface="Wingdings" charset="2"/>
              <a:buChar char="Ø"/>
            </a:pPr>
            <a:r>
              <a:rPr lang="en-US" sz="2000" dirty="0" smtClean="0">
                <a:solidFill>
                  <a:srgbClr val="005A41"/>
                </a:solidFill>
              </a:rPr>
              <a:t>UTLA helps build teacher leaders. We are learning how to be leaders and be seen as leaders in our school.</a:t>
            </a:r>
          </a:p>
          <a:p>
            <a:pPr>
              <a:buFont typeface="Wingdings" charset="2"/>
              <a:buChar char="Ø"/>
            </a:pPr>
            <a:r>
              <a:rPr lang="en-US" sz="2000" dirty="0" smtClean="0">
                <a:solidFill>
                  <a:srgbClr val="005A41"/>
                </a:solidFill>
              </a:rPr>
              <a:t>UTLA is meant for collaborating teachers to learn more in-depth about student-centered learning/coaching; provide inquiry opportunities that relates to their school, students and the partnership.</a:t>
            </a:r>
            <a:endParaRPr lang="en-US" sz="2000" dirty="0">
              <a:solidFill>
                <a:srgbClr val="005A41"/>
              </a:solidFill>
            </a:endParaRPr>
          </a:p>
        </p:txBody>
      </p:sp>
      <p:sp>
        <p:nvSpPr>
          <p:cNvPr id="11" name="Text Placeholder 10"/>
          <p:cNvSpPr>
            <a:spLocks noGrp="1"/>
          </p:cNvSpPr>
          <p:nvPr>
            <p:ph type="body" idx="3"/>
          </p:nvPr>
        </p:nvSpPr>
        <p:spPr>
          <a:xfrm>
            <a:off x="5256213" y="2152939"/>
            <a:ext cx="3887787" cy="565459"/>
          </a:xfrm>
        </p:spPr>
        <p:txBody>
          <a:bodyPr anchor="t"/>
          <a:lstStyle/>
          <a:p>
            <a:pPr algn="ctr"/>
            <a:r>
              <a:rPr lang="en-US" dirty="0">
                <a:solidFill>
                  <a:srgbClr val="005A41"/>
                </a:solidFill>
              </a:rPr>
              <a:t>Non-UTLA Members</a:t>
            </a:r>
          </a:p>
          <a:p>
            <a:endParaRPr lang="en-US" dirty="0"/>
          </a:p>
        </p:txBody>
      </p:sp>
      <p:sp>
        <p:nvSpPr>
          <p:cNvPr id="12" name="Text Placeholder 11"/>
          <p:cNvSpPr>
            <a:spLocks noGrp="1"/>
          </p:cNvSpPr>
          <p:nvPr>
            <p:ph type="body" idx="4"/>
          </p:nvPr>
        </p:nvSpPr>
        <p:spPr>
          <a:xfrm>
            <a:off x="4122988" y="2619688"/>
            <a:ext cx="5021013" cy="4662441"/>
          </a:xfrm>
        </p:spPr>
        <p:txBody>
          <a:bodyPr/>
          <a:lstStyle/>
          <a:p>
            <a:pPr>
              <a:buFont typeface="Wingdings" charset="2"/>
              <a:buChar char="Ø"/>
            </a:pPr>
            <a:r>
              <a:rPr lang="en-US" sz="2000" dirty="0" smtClean="0">
                <a:solidFill>
                  <a:srgbClr val="005A41"/>
                </a:solidFill>
              </a:rPr>
              <a:t>Not much, it’s required to have an intern.</a:t>
            </a:r>
          </a:p>
          <a:p>
            <a:pPr>
              <a:buFont typeface="Wingdings" charset="2"/>
              <a:buChar char="Ø"/>
            </a:pPr>
            <a:r>
              <a:rPr lang="en-US" sz="2000" dirty="0" smtClean="0">
                <a:solidFill>
                  <a:srgbClr val="005A41"/>
                </a:solidFill>
              </a:rPr>
              <a:t>Academy? Nothing.</a:t>
            </a:r>
          </a:p>
          <a:p>
            <a:pPr>
              <a:buFont typeface="Wingdings" charset="2"/>
              <a:buChar char="Ø"/>
            </a:pPr>
            <a:r>
              <a:rPr lang="en-US" sz="2000" dirty="0" smtClean="0">
                <a:solidFill>
                  <a:srgbClr val="005A41"/>
                </a:solidFill>
              </a:rPr>
              <a:t>Never heard about it.</a:t>
            </a:r>
          </a:p>
          <a:p>
            <a:pPr>
              <a:buFont typeface="Wingdings" charset="2"/>
              <a:buChar char="Ø"/>
            </a:pPr>
            <a:r>
              <a:rPr lang="en-US" sz="2000" dirty="0" smtClean="0">
                <a:solidFill>
                  <a:srgbClr val="005A41"/>
                </a:solidFill>
              </a:rPr>
              <a:t>I don</a:t>
            </a:r>
            <a:r>
              <a:rPr lang="fr-FR" sz="2000" dirty="0" smtClean="0">
                <a:solidFill>
                  <a:srgbClr val="005A41"/>
                </a:solidFill>
              </a:rPr>
              <a:t>’</a:t>
            </a:r>
            <a:r>
              <a:rPr lang="fr-FR" sz="2000" dirty="0" err="1" smtClean="0">
                <a:solidFill>
                  <a:srgbClr val="005A41"/>
                </a:solidFill>
              </a:rPr>
              <a:t>t</a:t>
            </a:r>
            <a:r>
              <a:rPr lang="fr-FR" sz="2000" dirty="0" smtClean="0">
                <a:solidFill>
                  <a:srgbClr val="005A41"/>
                </a:solidFill>
              </a:rPr>
              <a:t> know anything about </a:t>
            </a:r>
            <a:r>
              <a:rPr lang="fr-FR" sz="2000" dirty="0" err="1" smtClean="0">
                <a:solidFill>
                  <a:srgbClr val="005A41"/>
                </a:solidFill>
              </a:rPr>
              <a:t>it</a:t>
            </a:r>
            <a:r>
              <a:rPr lang="fr-FR" sz="2000" dirty="0" smtClean="0">
                <a:solidFill>
                  <a:srgbClr val="005A41"/>
                </a:solidFill>
              </a:rPr>
              <a:t>.</a:t>
            </a:r>
          </a:p>
          <a:p>
            <a:pPr>
              <a:buFont typeface="Wingdings" charset="2"/>
              <a:buChar char="Ø"/>
            </a:pPr>
            <a:r>
              <a:rPr lang="fr-FR" sz="2000" dirty="0" smtClean="0">
                <a:solidFill>
                  <a:srgbClr val="005A41"/>
                </a:solidFill>
              </a:rPr>
              <a:t>Lots of </a:t>
            </a:r>
            <a:r>
              <a:rPr lang="fr-FR" sz="2000" dirty="0" err="1" smtClean="0">
                <a:solidFill>
                  <a:srgbClr val="005A41"/>
                </a:solidFill>
              </a:rPr>
              <a:t>work</a:t>
            </a:r>
            <a:r>
              <a:rPr lang="fr-FR" sz="2000" dirty="0" smtClean="0">
                <a:solidFill>
                  <a:srgbClr val="005A41"/>
                </a:solidFill>
              </a:rPr>
              <a:t>.</a:t>
            </a:r>
          </a:p>
          <a:p>
            <a:pPr>
              <a:buFont typeface="Wingdings" charset="2"/>
              <a:buChar char="Ø"/>
            </a:pPr>
            <a:r>
              <a:rPr lang="fr-FR" sz="2000" dirty="0" smtClean="0">
                <a:solidFill>
                  <a:srgbClr val="005A41"/>
                </a:solidFill>
              </a:rPr>
              <a:t>The program incorporates </a:t>
            </a:r>
            <a:r>
              <a:rPr lang="fr-FR" sz="2000" dirty="0" err="1" smtClean="0">
                <a:solidFill>
                  <a:srgbClr val="005A41"/>
                </a:solidFill>
              </a:rPr>
              <a:t>master’s</a:t>
            </a:r>
            <a:r>
              <a:rPr lang="fr-FR" sz="2000" dirty="0" smtClean="0">
                <a:solidFill>
                  <a:srgbClr val="005A41"/>
                </a:solidFill>
              </a:rPr>
              <a:t> classes to help </a:t>
            </a:r>
            <a:r>
              <a:rPr lang="fr-FR" sz="2000" dirty="0" err="1" smtClean="0">
                <a:solidFill>
                  <a:srgbClr val="005A41"/>
                </a:solidFill>
              </a:rPr>
              <a:t>teachers</a:t>
            </a:r>
            <a:r>
              <a:rPr lang="fr-FR" sz="2000" dirty="0" smtClean="0">
                <a:solidFill>
                  <a:srgbClr val="005A41"/>
                </a:solidFill>
              </a:rPr>
              <a:t> </a:t>
            </a:r>
            <a:r>
              <a:rPr lang="fr-FR" sz="2000" dirty="0" err="1" smtClean="0">
                <a:solidFill>
                  <a:srgbClr val="005A41"/>
                </a:solidFill>
              </a:rPr>
              <a:t>become</a:t>
            </a:r>
            <a:r>
              <a:rPr lang="fr-FR" sz="2000" dirty="0" smtClean="0">
                <a:solidFill>
                  <a:srgbClr val="005A41"/>
                </a:solidFill>
              </a:rPr>
              <a:t> leaders in </a:t>
            </a:r>
            <a:r>
              <a:rPr lang="fr-FR" sz="2000" dirty="0" err="1" smtClean="0">
                <a:solidFill>
                  <a:srgbClr val="005A41"/>
                </a:solidFill>
              </a:rPr>
              <a:t>their</a:t>
            </a:r>
            <a:r>
              <a:rPr lang="fr-FR" sz="2000" dirty="0" smtClean="0">
                <a:solidFill>
                  <a:srgbClr val="005A41"/>
                </a:solidFill>
              </a:rPr>
              <a:t> </a:t>
            </a:r>
            <a:r>
              <a:rPr lang="fr-FR" sz="2000" dirty="0" err="1" smtClean="0">
                <a:solidFill>
                  <a:srgbClr val="005A41"/>
                </a:solidFill>
              </a:rPr>
              <a:t>school</a:t>
            </a:r>
            <a:r>
              <a:rPr lang="fr-FR" sz="2000" dirty="0" smtClean="0">
                <a:solidFill>
                  <a:srgbClr val="005A41"/>
                </a:solidFill>
              </a:rPr>
              <a:t> </a:t>
            </a:r>
            <a:r>
              <a:rPr lang="fr-FR" sz="2000" dirty="0" err="1" smtClean="0">
                <a:solidFill>
                  <a:srgbClr val="005A41"/>
                </a:solidFill>
              </a:rPr>
              <a:t>community</a:t>
            </a:r>
            <a:r>
              <a:rPr lang="fr-FR" sz="2000" dirty="0" smtClean="0">
                <a:solidFill>
                  <a:srgbClr val="005A41"/>
                </a:solidFill>
              </a:rPr>
              <a:t> by </a:t>
            </a:r>
            <a:r>
              <a:rPr lang="fr-FR" sz="2000" dirty="0" err="1" smtClean="0">
                <a:solidFill>
                  <a:srgbClr val="005A41"/>
                </a:solidFill>
              </a:rPr>
              <a:t>providing</a:t>
            </a:r>
            <a:r>
              <a:rPr lang="fr-FR" sz="2000" dirty="0" smtClean="0">
                <a:solidFill>
                  <a:srgbClr val="005A41"/>
                </a:solidFill>
              </a:rPr>
              <a:t> coaching to </a:t>
            </a:r>
            <a:r>
              <a:rPr lang="fr-FR" sz="2000" dirty="0" err="1" smtClean="0">
                <a:solidFill>
                  <a:srgbClr val="005A41"/>
                </a:solidFill>
              </a:rPr>
              <a:t>interns</a:t>
            </a:r>
            <a:r>
              <a:rPr lang="fr-FR" sz="2000" dirty="0" smtClean="0">
                <a:solidFill>
                  <a:srgbClr val="005A41"/>
                </a:solidFill>
              </a:rPr>
              <a:t> as </a:t>
            </a:r>
            <a:r>
              <a:rPr lang="fr-FR" sz="2000" dirty="0" err="1" smtClean="0">
                <a:solidFill>
                  <a:srgbClr val="005A41"/>
                </a:solidFill>
              </a:rPr>
              <a:t>well</a:t>
            </a:r>
            <a:r>
              <a:rPr lang="fr-FR" sz="2000" dirty="0" smtClean="0">
                <a:solidFill>
                  <a:srgbClr val="005A41"/>
                </a:solidFill>
              </a:rPr>
              <a:t> as other </a:t>
            </a:r>
            <a:r>
              <a:rPr lang="fr-FR" sz="2000" dirty="0" err="1" smtClean="0">
                <a:solidFill>
                  <a:srgbClr val="005A41"/>
                </a:solidFill>
              </a:rPr>
              <a:t>teachers</a:t>
            </a:r>
            <a:r>
              <a:rPr lang="fr-FR" sz="2000" dirty="0" smtClean="0">
                <a:solidFill>
                  <a:srgbClr val="005A41"/>
                </a:solidFill>
              </a:rPr>
              <a:t>.  The </a:t>
            </a:r>
            <a:r>
              <a:rPr lang="fr-FR" sz="2000" dirty="0" err="1" smtClean="0">
                <a:solidFill>
                  <a:srgbClr val="005A41"/>
                </a:solidFill>
              </a:rPr>
              <a:t>teachers</a:t>
            </a:r>
            <a:r>
              <a:rPr lang="fr-FR" sz="2000" dirty="0" smtClean="0">
                <a:solidFill>
                  <a:srgbClr val="005A41"/>
                </a:solidFill>
              </a:rPr>
              <a:t> in the </a:t>
            </a:r>
            <a:r>
              <a:rPr lang="fr-FR" sz="2000" dirty="0" err="1" smtClean="0">
                <a:solidFill>
                  <a:srgbClr val="005A41"/>
                </a:solidFill>
              </a:rPr>
              <a:t>academy</a:t>
            </a:r>
            <a:r>
              <a:rPr lang="fr-FR" sz="2000" dirty="0" smtClean="0">
                <a:solidFill>
                  <a:srgbClr val="005A41"/>
                </a:solidFill>
              </a:rPr>
              <a:t> </a:t>
            </a:r>
            <a:r>
              <a:rPr lang="fr-FR" sz="2000" dirty="0" err="1" smtClean="0">
                <a:solidFill>
                  <a:srgbClr val="005A41"/>
                </a:solidFill>
              </a:rPr>
              <a:t>participate</a:t>
            </a:r>
            <a:r>
              <a:rPr lang="fr-FR" sz="2000" dirty="0" smtClean="0">
                <a:solidFill>
                  <a:srgbClr val="005A41"/>
                </a:solidFill>
              </a:rPr>
              <a:t> in the </a:t>
            </a:r>
            <a:r>
              <a:rPr lang="fr-FR" sz="2000" dirty="0" err="1" smtClean="0">
                <a:solidFill>
                  <a:srgbClr val="005A41"/>
                </a:solidFill>
              </a:rPr>
              <a:t>inquiry</a:t>
            </a:r>
            <a:r>
              <a:rPr lang="fr-FR" sz="2000" dirty="0" smtClean="0">
                <a:solidFill>
                  <a:srgbClr val="005A41"/>
                </a:solidFill>
              </a:rPr>
              <a:t> </a:t>
            </a:r>
            <a:r>
              <a:rPr lang="fr-FR" sz="2000" dirty="0" err="1" smtClean="0">
                <a:solidFill>
                  <a:srgbClr val="005A41"/>
                </a:solidFill>
              </a:rPr>
              <a:t>process</a:t>
            </a:r>
            <a:r>
              <a:rPr lang="fr-FR" sz="2000" dirty="0" smtClean="0">
                <a:solidFill>
                  <a:srgbClr val="005A41"/>
                </a:solidFill>
              </a:rPr>
              <a:t> in </a:t>
            </a:r>
            <a:r>
              <a:rPr lang="fr-FR" sz="2000" dirty="0" err="1" smtClean="0">
                <a:solidFill>
                  <a:srgbClr val="005A41"/>
                </a:solidFill>
              </a:rPr>
              <a:t>order</a:t>
            </a:r>
            <a:r>
              <a:rPr lang="fr-FR" sz="2000" dirty="0" smtClean="0">
                <a:solidFill>
                  <a:srgbClr val="005A41"/>
                </a:solidFill>
              </a:rPr>
              <a:t> to </a:t>
            </a:r>
            <a:r>
              <a:rPr lang="fr-FR" sz="2000" dirty="0" err="1" smtClean="0">
                <a:solidFill>
                  <a:srgbClr val="005A41"/>
                </a:solidFill>
              </a:rPr>
              <a:t>improve</a:t>
            </a:r>
            <a:r>
              <a:rPr lang="fr-FR" sz="2000" dirty="0" smtClean="0">
                <a:solidFill>
                  <a:srgbClr val="005A41"/>
                </a:solidFill>
              </a:rPr>
              <a:t> and </a:t>
            </a:r>
            <a:r>
              <a:rPr lang="fr-FR" sz="2000" dirty="0" err="1" smtClean="0">
                <a:solidFill>
                  <a:srgbClr val="005A41"/>
                </a:solidFill>
              </a:rPr>
              <a:t>reflect</a:t>
            </a:r>
            <a:r>
              <a:rPr lang="fr-FR" sz="2000" dirty="0" smtClean="0">
                <a:solidFill>
                  <a:srgbClr val="005A41"/>
                </a:solidFill>
              </a:rPr>
              <a:t> on </a:t>
            </a:r>
            <a:r>
              <a:rPr lang="fr-FR" sz="2000" dirty="0" err="1" smtClean="0">
                <a:solidFill>
                  <a:srgbClr val="005A41"/>
                </a:solidFill>
              </a:rPr>
              <a:t>their</a:t>
            </a:r>
            <a:r>
              <a:rPr lang="fr-FR" sz="2000" dirty="0" smtClean="0">
                <a:solidFill>
                  <a:srgbClr val="005A41"/>
                </a:solidFill>
              </a:rPr>
              <a:t> </a:t>
            </a:r>
            <a:r>
              <a:rPr lang="fr-FR" sz="2000" dirty="0" err="1" smtClean="0">
                <a:solidFill>
                  <a:srgbClr val="005A41"/>
                </a:solidFill>
              </a:rPr>
              <a:t>teaching</a:t>
            </a:r>
            <a:r>
              <a:rPr lang="fr-FR" sz="2000" dirty="0" smtClean="0">
                <a:solidFill>
                  <a:srgbClr val="005A41"/>
                </a:solidFill>
              </a:rPr>
              <a:t>.</a:t>
            </a:r>
            <a:endParaRPr lang="en-US" sz="2000" dirty="0">
              <a:solidFill>
                <a:srgbClr val="005A41"/>
              </a:solidFill>
            </a:endParaRPr>
          </a:p>
        </p:txBody>
      </p:sp>
    </p:spTree>
    <p:extLst>
      <p:ext uri="{BB962C8B-B14F-4D97-AF65-F5344CB8AC3E}">
        <p14:creationId xmlns:p14="http://schemas.microsoft.com/office/powerpoint/2010/main" val="4516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1260901" y="2"/>
            <a:ext cx="7883100" cy="101476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a:solidFill>
                  <a:srgbClr val="FFFFFF"/>
                </a:solidFill>
                <a:latin typeface="Cambria"/>
                <a:ea typeface="Cambria"/>
                <a:cs typeface="Cambria"/>
                <a:sym typeface="Cambria"/>
              </a:rPr>
              <a:t>Implications</a:t>
            </a:r>
          </a:p>
        </p:txBody>
      </p:sp>
      <p:sp>
        <p:nvSpPr>
          <p:cNvPr id="205" name="Shape 205"/>
          <p:cNvSpPr txBox="1"/>
          <p:nvPr/>
        </p:nvSpPr>
        <p:spPr>
          <a:xfrm>
            <a:off x="0" y="1435608"/>
            <a:ext cx="9144000" cy="5422392"/>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1200"/>
              </a:spcBef>
              <a:buClr>
                <a:srgbClr val="274E13"/>
              </a:buClr>
              <a:buSzPct val="100000"/>
              <a:buFont typeface=".PingFangSC-Regular" charset="-122"/>
              <a:buChar char="★"/>
            </a:pPr>
            <a:r>
              <a:rPr lang="en-US" sz="3200" dirty="0">
                <a:solidFill>
                  <a:srgbClr val="274E13"/>
                </a:solidFill>
                <a:latin typeface="Calibri"/>
                <a:ea typeface="Calibri"/>
                <a:cs typeface="Calibri"/>
                <a:sym typeface="Calibri"/>
              </a:rPr>
              <a:t>Improve the communication between the </a:t>
            </a:r>
            <a:r>
              <a:rPr lang="en-US" sz="3200" dirty="0" smtClean="0">
                <a:solidFill>
                  <a:srgbClr val="274E13"/>
                </a:solidFill>
                <a:latin typeface="Calibri"/>
                <a:ea typeface="Calibri"/>
                <a:cs typeface="Calibri"/>
                <a:sym typeface="Calibri"/>
              </a:rPr>
              <a:t>Urban Teacher </a:t>
            </a:r>
            <a:r>
              <a:rPr lang="en-US" sz="3200" dirty="0">
                <a:solidFill>
                  <a:srgbClr val="274E13"/>
                </a:solidFill>
                <a:latin typeface="Calibri"/>
                <a:ea typeface="Calibri"/>
                <a:cs typeface="Calibri"/>
                <a:sym typeface="Calibri"/>
              </a:rPr>
              <a:t>Leadership </a:t>
            </a:r>
            <a:r>
              <a:rPr lang="en-US" sz="3200" dirty="0" smtClean="0">
                <a:solidFill>
                  <a:srgbClr val="274E13"/>
                </a:solidFill>
                <a:latin typeface="Calibri"/>
                <a:ea typeface="Calibri"/>
                <a:cs typeface="Calibri"/>
                <a:sym typeface="Calibri"/>
              </a:rPr>
              <a:t>Academy </a:t>
            </a:r>
            <a:r>
              <a:rPr lang="en-US" sz="3200" dirty="0">
                <a:solidFill>
                  <a:srgbClr val="274E13"/>
                </a:solidFill>
                <a:latin typeface="Calibri"/>
                <a:ea typeface="Calibri"/>
                <a:cs typeface="Calibri"/>
                <a:sym typeface="Calibri"/>
              </a:rPr>
              <a:t>and the </a:t>
            </a:r>
            <a:r>
              <a:rPr lang="en-US" sz="3200" dirty="0" smtClean="0">
                <a:solidFill>
                  <a:srgbClr val="274E13"/>
                </a:solidFill>
                <a:latin typeface="Calibri"/>
                <a:ea typeface="Calibri"/>
                <a:cs typeface="Calibri"/>
                <a:sym typeface="Calibri"/>
              </a:rPr>
              <a:t>administration, faculty, staff and leadership team at UTRPP schools through on-going Professional Development.</a:t>
            </a:r>
            <a:endParaRPr sz="3200" dirty="0">
              <a:solidFill>
                <a:srgbClr val="274E13"/>
              </a:solidFill>
              <a:latin typeface="Calibri"/>
              <a:ea typeface="Calibri"/>
              <a:cs typeface="Calibri"/>
              <a:sym typeface="Calibri"/>
            </a:endParaRPr>
          </a:p>
          <a:p>
            <a:pPr marL="457200" marR="0" lvl="0" indent="-457200" algn="l" rtl="0">
              <a:lnSpc>
                <a:spcPct val="100000"/>
              </a:lnSpc>
              <a:spcBef>
                <a:spcPts val="1200"/>
              </a:spcBef>
              <a:buClr>
                <a:srgbClr val="274E13"/>
              </a:buClr>
              <a:buSzPct val="100000"/>
              <a:buFont typeface=".PingFangSC-Regular" charset="-122"/>
              <a:buChar char="★"/>
            </a:pPr>
            <a:r>
              <a:rPr lang="en-US" sz="3200" dirty="0" smtClean="0">
                <a:solidFill>
                  <a:srgbClr val="274E13"/>
                </a:solidFill>
                <a:latin typeface="Calibri"/>
                <a:ea typeface="Calibri"/>
                <a:cs typeface="Calibri"/>
                <a:sym typeface="Calibri"/>
              </a:rPr>
              <a:t>Provide teacher leaders the opportunity to lead collaborations, as facilitators of professional growth and development, across the partnership and beyond.</a:t>
            </a:r>
            <a:r>
              <a:rPr lang="en-US" sz="3200" dirty="0" smtClean="0">
                <a:solidFill>
                  <a:schemeClr val="dk1"/>
                </a:solidFill>
                <a:latin typeface="Calibri"/>
                <a:ea typeface="Calibri"/>
                <a:cs typeface="Calibri"/>
                <a:sym typeface="Calibri"/>
              </a:rPr>
              <a:t> </a:t>
            </a:r>
            <a:endParaRPr lang="en-US" sz="32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fill="hold"/>
                                        <p:tgtEl>
                                          <p:spTgt spid="2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
                                            <p:txEl>
                                              <p:pRg st="1" end="1"/>
                                            </p:txEl>
                                          </p:spTgt>
                                        </p:tgtEl>
                                        <p:attrNameLst>
                                          <p:attrName>style.visibility</p:attrName>
                                        </p:attrNameLst>
                                      </p:cBhvr>
                                      <p:to>
                                        <p:strVal val="visible"/>
                                      </p:to>
                                    </p:set>
                                    <p:anim calcmode="lin" valueType="num">
                                      <p:cBhvr additive="base">
                                        <p:cTn id="13" dur="500" fill="hold"/>
                                        <p:tgtEl>
                                          <p:spTgt spid="20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p:nvPr>
        </p:nvSpPr>
        <p:spPr>
          <a:xfrm>
            <a:off x="1260089" y="1"/>
            <a:ext cx="7883911" cy="101476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Future Wonderings</a:t>
            </a:r>
          </a:p>
        </p:txBody>
      </p:sp>
      <p:sp>
        <p:nvSpPr>
          <p:cNvPr id="211" name="Shape 211"/>
          <p:cNvSpPr txBox="1"/>
          <p:nvPr/>
        </p:nvSpPr>
        <p:spPr>
          <a:xfrm>
            <a:off x="1" y="2077124"/>
            <a:ext cx="9143999" cy="4082754"/>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buClr>
                <a:schemeClr val="accent1"/>
              </a:buClr>
              <a:buFont typeface="Arial"/>
              <a:buNone/>
            </a:pPr>
            <a:endParaRPr sz="2800" b="0" i="0" u="none" strike="noStrike" cap="none">
              <a:solidFill>
                <a:schemeClr val="dk1"/>
              </a:solidFill>
              <a:latin typeface="Calibri"/>
              <a:ea typeface="Calibri"/>
              <a:cs typeface="Calibri"/>
              <a:sym typeface="Calibri"/>
            </a:endParaRPr>
          </a:p>
        </p:txBody>
      </p:sp>
      <p:sp>
        <p:nvSpPr>
          <p:cNvPr id="212" name="Shape 212"/>
          <p:cNvSpPr txBox="1"/>
          <p:nvPr/>
        </p:nvSpPr>
        <p:spPr>
          <a:xfrm>
            <a:off x="0" y="1432975"/>
            <a:ext cx="9144000" cy="44718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1200"/>
              </a:spcBef>
              <a:buClr>
                <a:srgbClr val="385723"/>
              </a:buClr>
              <a:buSzPct val="100000"/>
              <a:buFont typeface="Cambria"/>
              <a:buChar char="★"/>
            </a:pPr>
            <a:r>
              <a:rPr lang="en-US" sz="3200" dirty="0" smtClean="0">
                <a:solidFill>
                  <a:srgbClr val="385723"/>
                </a:solidFill>
                <a:latin typeface="Calibri" charset="0"/>
                <a:ea typeface="Calibri" charset="0"/>
                <a:cs typeface="Calibri" charset="0"/>
                <a:sym typeface="Cambria"/>
              </a:rPr>
              <a:t>How </a:t>
            </a:r>
            <a:r>
              <a:rPr lang="en-US" sz="3200" dirty="0">
                <a:solidFill>
                  <a:srgbClr val="385723"/>
                </a:solidFill>
                <a:latin typeface="Calibri" charset="0"/>
                <a:ea typeface="Calibri" charset="0"/>
                <a:cs typeface="Calibri" charset="0"/>
                <a:sym typeface="Cambria"/>
              </a:rPr>
              <a:t>do we </a:t>
            </a:r>
            <a:r>
              <a:rPr lang="en-US" sz="3200" dirty="0" smtClean="0">
                <a:solidFill>
                  <a:srgbClr val="385723"/>
                </a:solidFill>
                <a:latin typeface="Calibri" charset="0"/>
                <a:ea typeface="Calibri" charset="0"/>
                <a:cs typeface="Calibri" charset="0"/>
                <a:sym typeface="Cambria"/>
              </a:rPr>
              <a:t>continue to empower </a:t>
            </a:r>
            <a:r>
              <a:rPr lang="en-US" sz="3200" dirty="0">
                <a:solidFill>
                  <a:srgbClr val="385723"/>
                </a:solidFill>
                <a:latin typeface="Calibri" charset="0"/>
                <a:ea typeface="Calibri" charset="0"/>
                <a:cs typeface="Calibri" charset="0"/>
                <a:sym typeface="Cambria"/>
              </a:rPr>
              <a:t>Teacher Leaders to </a:t>
            </a:r>
            <a:r>
              <a:rPr lang="en-US" sz="3200" dirty="0" smtClean="0">
                <a:solidFill>
                  <a:srgbClr val="385723"/>
                </a:solidFill>
                <a:latin typeface="Calibri" charset="0"/>
                <a:ea typeface="Calibri" charset="0"/>
                <a:cs typeface="Calibri" charset="0"/>
                <a:sym typeface="Cambria"/>
              </a:rPr>
              <a:t>have </a:t>
            </a:r>
            <a:r>
              <a:rPr lang="en-US" sz="3200" dirty="0">
                <a:solidFill>
                  <a:srgbClr val="385723"/>
                </a:solidFill>
                <a:latin typeface="Calibri" charset="0"/>
                <a:ea typeface="Calibri" charset="0"/>
                <a:cs typeface="Calibri" charset="0"/>
                <a:sym typeface="Cambria"/>
              </a:rPr>
              <a:t>a voice within the leadership of the partnership</a:t>
            </a:r>
            <a:r>
              <a:rPr lang="en-US" sz="3200" dirty="0" smtClean="0">
                <a:solidFill>
                  <a:srgbClr val="385723"/>
                </a:solidFill>
                <a:latin typeface="Calibri" charset="0"/>
                <a:ea typeface="Calibri" charset="0"/>
                <a:cs typeface="Calibri" charset="0"/>
                <a:sym typeface="Cambria"/>
              </a:rPr>
              <a:t>?</a:t>
            </a:r>
            <a:endParaRPr sz="32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3200" dirty="0">
                <a:solidFill>
                  <a:srgbClr val="385723"/>
                </a:solidFill>
                <a:latin typeface="Calibri" charset="0"/>
                <a:ea typeface="Calibri" charset="0"/>
                <a:cs typeface="Calibri" charset="0"/>
                <a:sym typeface="Cambria"/>
              </a:rPr>
              <a:t>How do we continue to recruit and sustain Teacher Leadership</a:t>
            </a:r>
            <a:r>
              <a:rPr lang="en-US" sz="3200" dirty="0" smtClean="0">
                <a:solidFill>
                  <a:srgbClr val="385723"/>
                </a:solidFill>
                <a:latin typeface="Calibri" charset="0"/>
                <a:ea typeface="Calibri" charset="0"/>
                <a:cs typeface="Calibri" charset="0"/>
                <a:sym typeface="Cambria"/>
              </a:rPr>
              <a:t>?</a:t>
            </a:r>
            <a:endParaRPr sz="3200" dirty="0">
              <a:solidFill>
                <a:srgbClr val="385723"/>
              </a:solidFill>
              <a:latin typeface="Calibri" charset="0"/>
              <a:ea typeface="Calibri" charset="0"/>
              <a:cs typeface="Calibri" charset="0"/>
              <a:sym typeface="Cambria"/>
            </a:endParaRPr>
          </a:p>
          <a:p>
            <a:pPr marL="457200" marR="0" lvl="0" indent="-457200" algn="l" rtl="0">
              <a:lnSpc>
                <a:spcPct val="100000"/>
              </a:lnSpc>
              <a:spcBef>
                <a:spcPts val="1200"/>
              </a:spcBef>
              <a:buClr>
                <a:srgbClr val="385723"/>
              </a:buClr>
              <a:buSzPct val="100000"/>
              <a:buFont typeface="Cambria"/>
              <a:buChar char="★"/>
            </a:pPr>
            <a:r>
              <a:rPr lang="en-US" sz="3200" dirty="0" smtClean="0">
                <a:solidFill>
                  <a:srgbClr val="385723"/>
                </a:solidFill>
                <a:latin typeface="Calibri" charset="0"/>
                <a:ea typeface="Calibri" charset="0"/>
                <a:cs typeface="Calibri" charset="0"/>
                <a:sym typeface="Cambria"/>
              </a:rPr>
              <a:t>What Professional </a:t>
            </a:r>
            <a:r>
              <a:rPr lang="en-US" sz="3200" dirty="0">
                <a:solidFill>
                  <a:srgbClr val="385723"/>
                </a:solidFill>
                <a:latin typeface="Calibri" charset="0"/>
                <a:ea typeface="Calibri" charset="0"/>
                <a:cs typeface="Calibri" charset="0"/>
                <a:sym typeface="Cambria"/>
              </a:rPr>
              <a:t>Development </a:t>
            </a:r>
            <a:r>
              <a:rPr lang="en-US" sz="3200" dirty="0" smtClean="0">
                <a:solidFill>
                  <a:srgbClr val="385723"/>
                </a:solidFill>
                <a:latin typeface="Calibri" charset="0"/>
                <a:ea typeface="Calibri" charset="0"/>
                <a:cs typeface="Calibri" charset="0"/>
                <a:sym typeface="Cambria"/>
              </a:rPr>
              <a:t>will Teacher Leaders facilitate to site-based and partnership schools?</a:t>
            </a:r>
            <a:endParaRPr lang="en-US" sz="3200" dirty="0">
              <a:solidFill>
                <a:srgbClr val="385723"/>
              </a:solidFill>
              <a:latin typeface="Calibri" charset="0"/>
              <a:ea typeface="Calibri" charset="0"/>
              <a:cs typeface="Calibri"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500" fill="hold"/>
                                        <p:tgtEl>
                                          <p:spTgt spid="2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2">
                                            <p:txEl>
                                              <p:pRg st="1" end="1"/>
                                            </p:txEl>
                                          </p:spTgt>
                                        </p:tgtEl>
                                        <p:attrNameLst>
                                          <p:attrName>style.visibility</p:attrName>
                                        </p:attrNameLst>
                                      </p:cBhvr>
                                      <p:to>
                                        <p:strVal val="visible"/>
                                      </p:to>
                                    </p:set>
                                    <p:anim calcmode="lin" valueType="num">
                                      <p:cBhvr additive="base">
                                        <p:cTn id="13" dur="500" fill="hold"/>
                                        <p:tgtEl>
                                          <p:spTgt spid="2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2">
                                            <p:txEl>
                                              <p:pRg st="2" end="2"/>
                                            </p:txEl>
                                          </p:spTgt>
                                        </p:tgtEl>
                                        <p:attrNameLst>
                                          <p:attrName>style.visibility</p:attrName>
                                        </p:attrNameLst>
                                      </p:cBhvr>
                                      <p:to>
                                        <p:strVal val="visible"/>
                                      </p:to>
                                    </p:set>
                                    <p:anim calcmode="lin" valueType="num">
                                      <p:cBhvr additive="base">
                                        <p:cTn id="19" dur="500" fill="hold"/>
                                        <p:tgtEl>
                                          <p:spTgt spid="2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5847436" y="1173796"/>
            <a:ext cx="3296565" cy="93806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Cambria"/>
              <a:buNone/>
            </a:pPr>
            <a:r>
              <a:rPr lang="en-US" sz="4000" b="1" i="0" u="none" strike="noStrike" cap="none">
                <a:solidFill>
                  <a:schemeClr val="lt1"/>
                </a:solidFill>
                <a:latin typeface="Cambria"/>
                <a:ea typeface="Cambria"/>
                <a:cs typeface="Cambria"/>
                <a:sym typeface="Cambria"/>
              </a:rPr>
              <a:t>Any questions??? </a:t>
            </a:r>
            <a:r>
              <a:rPr lang="en-US" sz="2400" b="1" i="0" u="none" strike="noStrike" cap="none">
                <a:solidFill>
                  <a:srgbClr val="548135"/>
                </a:solidFill>
                <a:latin typeface="Cambria"/>
                <a:ea typeface="Cambria"/>
                <a:cs typeface="Cambria"/>
                <a:sym typeface="Cambria"/>
              </a:rPr>
              <a:t/>
            </a:r>
            <a:br>
              <a:rPr lang="en-US" sz="2400" b="1" i="0" u="none" strike="noStrike" cap="none">
                <a:solidFill>
                  <a:srgbClr val="548135"/>
                </a:solidFill>
                <a:latin typeface="Cambria"/>
                <a:ea typeface="Cambria"/>
                <a:cs typeface="Cambria"/>
                <a:sym typeface="Cambria"/>
              </a:rPr>
            </a:br>
            <a:endParaRPr lang="en-US" sz="2400" b="1" i="0" u="none" strike="noStrike" cap="none">
              <a:solidFill>
                <a:srgbClr val="548135"/>
              </a:solidFill>
              <a:latin typeface="Cambria"/>
              <a:ea typeface="Cambria"/>
              <a:cs typeface="Cambria"/>
              <a:sym typeface="Cambria"/>
            </a:endParaRPr>
          </a:p>
        </p:txBody>
      </p:sp>
      <p:sp>
        <p:nvSpPr>
          <p:cNvPr id="218" name="Shape 218"/>
          <p:cNvSpPr txBox="1">
            <a:spLocks noGrp="1"/>
          </p:cNvSpPr>
          <p:nvPr>
            <p:ph type="subTitle" idx="1"/>
          </p:nvPr>
        </p:nvSpPr>
        <p:spPr>
          <a:xfrm>
            <a:off x="5174211" y="3711303"/>
            <a:ext cx="3803669" cy="253566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FFFFFF"/>
              </a:buClr>
              <a:buSzPct val="25000"/>
              <a:buFont typeface="Arial"/>
              <a:buNone/>
            </a:pPr>
            <a:r>
              <a:rPr lang="en-US" sz="3200" b="1" i="0" u="none" strike="noStrike" cap="none">
                <a:solidFill>
                  <a:srgbClr val="FFFFFF"/>
                </a:solidFill>
                <a:latin typeface="Cambria"/>
                <a:ea typeface="Cambria"/>
                <a:cs typeface="Cambria"/>
                <a:sym typeface="Cambria"/>
              </a:rPr>
              <a:t>Thank you for your time!  If you have any further questions, please feel free to contact us at any time!</a:t>
            </a:r>
          </a:p>
          <a:p>
            <a:pPr marL="0" marR="0" lvl="0" indent="0" algn="ctr" rtl="0">
              <a:lnSpc>
                <a:spcPct val="90000"/>
              </a:lnSpc>
              <a:spcBef>
                <a:spcPts val="1000"/>
              </a:spcBef>
              <a:buClr>
                <a:schemeClr val="lt1"/>
              </a:buClr>
              <a:buSzPct val="250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0" y="1337776"/>
            <a:ext cx="9144000" cy="5197199"/>
          </a:xfrm>
          <a:prstGeom prst="rect">
            <a:avLst/>
          </a:prstGeom>
          <a:noFill/>
          <a:ln>
            <a:noFill/>
          </a:ln>
        </p:spPr>
        <p:txBody>
          <a:bodyPr lIns="91425" tIns="45700" rIns="91425" bIns="45700" anchor="t" anchorCtr="0">
            <a:noAutofit/>
          </a:bodyPr>
          <a:lstStyle/>
          <a:p>
            <a:pPr marL="342900" lvl="0" indent="-228600" algn="l">
              <a:lnSpc>
                <a:spcPct val="100000"/>
              </a:lnSpc>
              <a:buClr>
                <a:schemeClr val="dk1"/>
              </a:buClr>
              <a:buSzPct val="25000"/>
            </a:pPr>
            <a:r>
              <a:rPr lang="en-US" sz="2000" b="1" i="0" u="none" strike="noStrike" cap="none" dirty="0" smtClean="0">
                <a:solidFill>
                  <a:srgbClr val="385623"/>
                </a:solidFill>
                <a:latin typeface="Times New Roman"/>
                <a:ea typeface="Times New Roman"/>
                <a:cs typeface="Times New Roman"/>
                <a:sym typeface="Times New Roman"/>
              </a:rPr>
              <a:t>	</a:t>
            </a:r>
            <a:r>
              <a:rPr lang="en-US" sz="2000" b="1" i="0" u="none" strike="noStrike" cap="none" dirty="0" smtClean="0">
                <a:solidFill>
                  <a:srgbClr val="005A41"/>
                </a:solidFill>
                <a:latin typeface="Times New Roman"/>
                <a:ea typeface="Times New Roman"/>
                <a:cs typeface="Times New Roman"/>
                <a:sym typeface="Times New Roman"/>
              </a:rPr>
              <a:t>Ms</a:t>
            </a:r>
            <a:r>
              <a:rPr lang="en-US" sz="2000" b="1" i="0" u="none" strike="noStrike" cap="none" dirty="0">
                <a:solidFill>
                  <a:srgbClr val="005A41"/>
                </a:solidFill>
                <a:latin typeface="Times New Roman"/>
                <a:ea typeface="Times New Roman"/>
                <a:cs typeface="Times New Roman"/>
                <a:sym typeface="Times New Roman"/>
              </a:rPr>
              <a:t>. </a:t>
            </a:r>
            <a:r>
              <a:rPr lang="en-US" sz="2000" b="1" dirty="0" smtClean="0">
                <a:solidFill>
                  <a:srgbClr val="005A41"/>
                </a:solidFill>
                <a:latin typeface="Times New Roman"/>
                <a:ea typeface="Times New Roman"/>
                <a:cs typeface="Times New Roman"/>
                <a:sym typeface="Times New Roman"/>
              </a:rPr>
              <a:t>Kimberly Billett</a:t>
            </a:r>
            <a:r>
              <a:rPr lang="en-US" sz="2000" b="1" i="0" u="none" strike="noStrike" cap="none" dirty="0">
                <a:solidFill>
                  <a:srgbClr val="005A41"/>
                </a:solidFill>
                <a:latin typeface="Times New Roman"/>
                <a:ea typeface="Times New Roman"/>
                <a:cs typeface="Times New Roman"/>
                <a:sym typeface="Times New Roman"/>
              </a:rPr>
              <a:t>		</a:t>
            </a:r>
            <a:r>
              <a:rPr lang="en-US" sz="2000" b="1" dirty="0">
                <a:solidFill>
                  <a:srgbClr val="005A41"/>
                </a:solidFill>
                <a:latin typeface="Times New Roman"/>
                <a:ea typeface="Times New Roman"/>
                <a:cs typeface="Times New Roman"/>
                <a:sym typeface="Times New Roman"/>
              </a:rPr>
              <a:t>	</a:t>
            </a:r>
            <a:r>
              <a:rPr lang="en-US" sz="2000" b="1" i="0" u="none" strike="noStrike" cap="none" dirty="0" smtClean="0">
                <a:solidFill>
                  <a:srgbClr val="005A41"/>
                </a:solidFill>
                <a:latin typeface="Times New Roman"/>
                <a:ea typeface="Times New Roman"/>
                <a:cs typeface="Times New Roman"/>
                <a:sym typeface="Times New Roman"/>
              </a:rPr>
              <a:t>Dr</a:t>
            </a:r>
            <a:r>
              <a:rPr lang="en-US" sz="2000" b="1" i="0" u="none" strike="noStrike" cap="none" dirty="0">
                <a:solidFill>
                  <a:srgbClr val="005A41"/>
                </a:solidFill>
                <a:latin typeface="Times New Roman"/>
                <a:ea typeface="Times New Roman"/>
                <a:cs typeface="Times New Roman"/>
                <a:sym typeface="Times New Roman"/>
              </a:rPr>
              <a:t>. Marc J. Summa</a:t>
            </a:r>
            <a:br>
              <a:rPr lang="en-US" sz="2000" b="1" i="0" u="none" strike="noStrike" cap="none" dirty="0">
                <a:solidFill>
                  <a:srgbClr val="005A41"/>
                </a:solidFill>
                <a:latin typeface="Times New Roman"/>
                <a:ea typeface="Times New Roman"/>
                <a:cs typeface="Times New Roman"/>
                <a:sym typeface="Times New Roman"/>
              </a:rPr>
            </a:br>
            <a:r>
              <a:rPr lang="en-US" sz="2000" dirty="0" smtClean="0">
                <a:solidFill>
                  <a:srgbClr val="005A41"/>
                </a:solidFill>
                <a:latin typeface="Times New Roman"/>
                <a:ea typeface="Times New Roman"/>
                <a:cs typeface="Times New Roman"/>
                <a:sym typeface="Times New Roman"/>
              </a:rPr>
              <a:t>3</a:t>
            </a:r>
            <a:r>
              <a:rPr lang="en-US" sz="2000" baseline="30000" dirty="0" smtClean="0">
                <a:solidFill>
                  <a:srgbClr val="005A41"/>
                </a:solidFill>
                <a:latin typeface="Times New Roman"/>
                <a:ea typeface="Times New Roman"/>
                <a:cs typeface="Times New Roman"/>
                <a:sym typeface="Times New Roman"/>
              </a:rPr>
              <a:t>rd</a:t>
            </a:r>
            <a:r>
              <a:rPr lang="en-US" sz="2000" dirty="0" smtClean="0">
                <a:solidFill>
                  <a:srgbClr val="005A41"/>
                </a:solidFill>
                <a:latin typeface="Times New Roman"/>
                <a:ea typeface="Times New Roman"/>
                <a:cs typeface="Times New Roman"/>
                <a:sym typeface="Times New Roman"/>
              </a:rPr>
              <a:t> Grade Teacher</a:t>
            </a:r>
            <a:r>
              <a:rPr lang="en-US" sz="2000" b="0" i="0" u="none" strike="noStrike" cap="none" dirty="0">
                <a:solidFill>
                  <a:srgbClr val="005A41"/>
                </a:solidFill>
                <a:latin typeface="Times New Roman"/>
                <a:ea typeface="Times New Roman"/>
                <a:cs typeface="Times New Roman"/>
                <a:sym typeface="Times New Roman"/>
              </a:rPr>
              <a:t>		</a:t>
            </a:r>
            <a:r>
              <a:rPr lang="en-US" sz="2000" b="0" i="0" u="none" strike="noStrike" cap="none" dirty="0" smtClean="0">
                <a:solidFill>
                  <a:srgbClr val="005A41"/>
                </a:solidFill>
                <a:latin typeface="Times New Roman"/>
                <a:ea typeface="Times New Roman"/>
                <a:cs typeface="Times New Roman"/>
                <a:sym typeface="Times New Roman"/>
              </a:rPr>
              <a:t>            	Partnership </a:t>
            </a:r>
            <a:r>
              <a:rPr lang="en-US" sz="2000" b="0" i="0" u="none" strike="noStrike" cap="none" dirty="0">
                <a:solidFill>
                  <a:srgbClr val="005A41"/>
                </a:solidFill>
                <a:latin typeface="Times New Roman"/>
                <a:ea typeface="Times New Roman"/>
                <a:cs typeface="Times New Roman"/>
                <a:sym typeface="Times New Roman"/>
              </a:rPr>
              <a:t>Resource </a:t>
            </a:r>
            <a:r>
              <a:rPr lang="en-US" sz="2000" b="0" i="0" u="none" strike="noStrike" cap="none" dirty="0" smtClean="0">
                <a:solidFill>
                  <a:srgbClr val="005A41"/>
                </a:solidFill>
                <a:latin typeface="Times New Roman"/>
                <a:ea typeface="Times New Roman"/>
                <a:cs typeface="Times New Roman"/>
                <a:sym typeface="Times New Roman"/>
              </a:rPr>
              <a:t>Teacher</a:t>
            </a:r>
            <a:r>
              <a:rPr lang="en-US" sz="2000" b="0" i="0" u="none" strike="noStrike" cap="none" dirty="0">
                <a:solidFill>
                  <a:srgbClr val="005A41"/>
                </a:solidFill>
                <a:latin typeface="Times New Roman"/>
                <a:ea typeface="Times New Roman"/>
                <a:cs typeface="Times New Roman"/>
                <a:sym typeface="Times New Roman"/>
              </a:rPr>
              <a:t/>
            </a:r>
            <a:br>
              <a:rPr lang="en-US" sz="2000" b="0" i="0" u="none" strike="noStrike" cap="none" dirty="0">
                <a:solidFill>
                  <a:srgbClr val="005A41"/>
                </a:solidFill>
                <a:latin typeface="Times New Roman"/>
                <a:ea typeface="Times New Roman"/>
                <a:cs typeface="Times New Roman"/>
                <a:sym typeface="Times New Roman"/>
              </a:rPr>
            </a:br>
            <a:r>
              <a:rPr lang="en-US" sz="2000" dirty="0" smtClean="0">
                <a:solidFill>
                  <a:srgbClr val="005A41"/>
                </a:solidFill>
                <a:latin typeface="Times New Roman"/>
                <a:ea typeface="Times New Roman"/>
                <a:cs typeface="Times New Roman"/>
                <a:sym typeface="Times New Roman"/>
              </a:rPr>
              <a:t>Witter Elementary School</a:t>
            </a:r>
            <a:r>
              <a:rPr lang="en-US" sz="2000" b="0" i="0" u="none" strike="noStrike" cap="none" dirty="0">
                <a:solidFill>
                  <a:srgbClr val="005A41"/>
                </a:solidFill>
                <a:latin typeface="Times New Roman"/>
                <a:ea typeface="Times New Roman"/>
                <a:cs typeface="Times New Roman"/>
                <a:sym typeface="Times New Roman"/>
              </a:rPr>
              <a:t>		</a:t>
            </a:r>
            <a:r>
              <a:rPr lang="en-US" sz="2000" b="0" i="0" u="none" strike="noStrike" cap="none" dirty="0" smtClean="0">
                <a:solidFill>
                  <a:srgbClr val="005A41"/>
                </a:solidFill>
                <a:latin typeface="Times New Roman"/>
                <a:ea typeface="Times New Roman"/>
                <a:cs typeface="Times New Roman"/>
                <a:sym typeface="Times New Roman"/>
              </a:rPr>
              <a:t>UTRPP </a:t>
            </a:r>
            <a:r>
              <a:rPr lang="en-US" sz="2000" b="0" i="0" u="none" strike="noStrike" cap="none" dirty="0">
                <a:solidFill>
                  <a:srgbClr val="005A41"/>
                </a:solidFill>
                <a:latin typeface="Times New Roman"/>
                <a:ea typeface="Times New Roman"/>
                <a:cs typeface="Times New Roman"/>
                <a:sym typeface="Times New Roman"/>
              </a:rPr>
              <a:t>@ USF/</a:t>
            </a:r>
            <a:r>
              <a:rPr lang="en-US" sz="2000" b="0" i="0" u="none" strike="noStrike" cap="none" dirty="0" smtClean="0">
                <a:solidFill>
                  <a:srgbClr val="005A41"/>
                </a:solidFill>
                <a:latin typeface="Times New Roman"/>
                <a:ea typeface="Times New Roman"/>
                <a:cs typeface="Times New Roman"/>
                <a:sym typeface="Times New Roman"/>
              </a:rPr>
              <a:t>HCPS</a:t>
            </a:r>
            <a:br>
              <a:rPr lang="en-US" sz="2000" b="0" i="0" u="none" strike="noStrike" cap="none" dirty="0" smtClean="0">
                <a:solidFill>
                  <a:srgbClr val="005A41"/>
                </a:solidFill>
                <a:latin typeface="Times New Roman"/>
                <a:ea typeface="Times New Roman"/>
                <a:cs typeface="Times New Roman"/>
                <a:sym typeface="Times New Roman"/>
              </a:rPr>
            </a:br>
            <a:r>
              <a:rPr lang="en-US" sz="2000" b="1" u="sng" dirty="0" smtClean="0">
                <a:solidFill>
                  <a:srgbClr val="005A41"/>
                </a:solidFill>
                <a:latin typeface="Times New Roman"/>
                <a:ea typeface="Times New Roman"/>
                <a:cs typeface="Times New Roman"/>
                <a:sym typeface="Times New Roman"/>
                <a:hlinkClick r:id="rId3"/>
              </a:rPr>
              <a:t>kimberly.billett@sdhc.k12.fl.us</a:t>
            </a:r>
            <a:r>
              <a:rPr lang="en-US" sz="2000" b="1" i="0" u="none" strike="noStrike" cap="none" dirty="0">
                <a:solidFill>
                  <a:srgbClr val="005A41"/>
                </a:solidFill>
                <a:latin typeface="Times New Roman"/>
                <a:ea typeface="Times New Roman"/>
                <a:cs typeface="Times New Roman"/>
                <a:sym typeface="Times New Roman"/>
              </a:rPr>
              <a:t>	</a:t>
            </a:r>
            <a:r>
              <a:rPr lang="en-US" sz="2000" b="1" i="0" u="sng" strike="noStrike" cap="none" dirty="0" smtClean="0">
                <a:solidFill>
                  <a:srgbClr val="005A41"/>
                </a:solidFill>
                <a:latin typeface="Times New Roman"/>
                <a:ea typeface="Times New Roman"/>
                <a:cs typeface="Times New Roman"/>
                <a:sym typeface="Times New Roman"/>
                <a:hlinkClick r:id="rId4"/>
              </a:rPr>
              <a:t>summam</a:t>
            </a:r>
            <a:r>
              <a:rPr lang="en-US" sz="2000" b="1" i="0" u="sng" strike="noStrike" cap="none" dirty="0">
                <a:solidFill>
                  <a:srgbClr val="005A41"/>
                </a:solidFill>
                <a:latin typeface="Times New Roman"/>
                <a:ea typeface="Times New Roman"/>
                <a:cs typeface="Times New Roman"/>
                <a:sym typeface="Times New Roman"/>
                <a:hlinkClick r:id="rId4"/>
              </a:rPr>
              <a:t>@mail.usf.edu</a:t>
            </a:r>
            <a:r>
              <a:rPr lang="en-US" sz="2000" b="1" i="0" u="sng" strike="noStrike" cap="none" dirty="0">
                <a:solidFill>
                  <a:srgbClr val="005A41"/>
                </a:solidFill>
                <a:latin typeface="Times New Roman"/>
                <a:ea typeface="Times New Roman"/>
                <a:cs typeface="Times New Roman"/>
                <a:sym typeface="Times New Roman"/>
              </a:rPr>
              <a:t/>
            </a:r>
            <a:br>
              <a:rPr lang="en-US" sz="2000" b="1" i="0" u="sng" strike="noStrike" cap="none" dirty="0">
                <a:solidFill>
                  <a:srgbClr val="005A41"/>
                </a:solidFill>
                <a:latin typeface="Times New Roman"/>
                <a:ea typeface="Times New Roman"/>
                <a:cs typeface="Times New Roman"/>
                <a:sym typeface="Times New Roman"/>
              </a:rPr>
            </a:br>
            <a:r>
              <a:rPr lang="en-US" sz="2000" b="1" i="0" u="none" strike="noStrike" cap="none" dirty="0">
                <a:solidFill>
                  <a:srgbClr val="005A41"/>
                </a:solidFill>
                <a:latin typeface="Times New Roman"/>
                <a:ea typeface="Times New Roman"/>
                <a:cs typeface="Times New Roman"/>
                <a:sym typeface="Times New Roman"/>
              </a:rPr>
              <a:t/>
            </a:r>
            <a:br>
              <a:rPr lang="en-US" sz="2000" b="1" i="0" u="none" strike="noStrike" cap="none" dirty="0">
                <a:solidFill>
                  <a:srgbClr val="005A41"/>
                </a:solidFill>
                <a:latin typeface="Times New Roman"/>
                <a:ea typeface="Times New Roman"/>
                <a:cs typeface="Times New Roman"/>
                <a:sym typeface="Times New Roman"/>
              </a:rPr>
            </a:br>
            <a:r>
              <a:rPr lang="en-US" sz="2000" b="1" i="0" u="none" strike="noStrike" cap="none" dirty="0" smtClean="0">
                <a:solidFill>
                  <a:srgbClr val="005A41"/>
                </a:solidFill>
                <a:latin typeface="Times New Roman"/>
                <a:ea typeface="Times New Roman"/>
                <a:cs typeface="Times New Roman"/>
                <a:sym typeface="Times New Roman"/>
              </a:rPr>
              <a:t>Ms. Karen Dansby	</a:t>
            </a:r>
            <a:r>
              <a:rPr lang="en-US" sz="2000" b="1" i="0" u="none" strike="noStrike" cap="none" dirty="0">
                <a:solidFill>
                  <a:srgbClr val="005A41"/>
                </a:solidFill>
                <a:latin typeface="Times New Roman"/>
                <a:ea typeface="Times New Roman"/>
                <a:cs typeface="Times New Roman"/>
                <a:sym typeface="Times New Roman"/>
              </a:rPr>
              <a:t>	</a:t>
            </a:r>
            <a:r>
              <a:rPr lang="en-US" sz="2000" b="1" dirty="0">
                <a:solidFill>
                  <a:srgbClr val="005A41"/>
                </a:solidFill>
                <a:latin typeface="Times New Roman"/>
                <a:ea typeface="Times New Roman"/>
                <a:cs typeface="Times New Roman"/>
                <a:sym typeface="Times New Roman"/>
              </a:rPr>
              <a:t>	</a:t>
            </a:r>
            <a:r>
              <a:rPr lang="en-US" sz="2000" b="1" i="0" u="none" strike="noStrike" cap="none" dirty="0" smtClean="0">
                <a:solidFill>
                  <a:srgbClr val="005A41"/>
                </a:solidFill>
                <a:latin typeface="Times New Roman"/>
                <a:ea typeface="Times New Roman"/>
                <a:cs typeface="Times New Roman"/>
                <a:sym typeface="Times New Roman"/>
              </a:rPr>
              <a:t>Mrs</a:t>
            </a:r>
            <a:r>
              <a:rPr lang="en-US" sz="2000" b="1" i="0" u="none" strike="noStrike" cap="none" dirty="0">
                <a:solidFill>
                  <a:srgbClr val="005A41"/>
                </a:solidFill>
                <a:latin typeface="Times New Roman"/>
                <a:ea typeface="Times New Roman"/>
                <a:cs typeface="Times New Roman"/>
                <a:sym typeface="Times New Roman"/>
              </a:rPr>
              <a:t>. </a:t>
            </a:r>
            <a:r>
              <a:rPr lang="en-US" sz="2000" b="1" i="0" u="none" strike="noStrike" cap="none" dirty="0" smtClean="0">
                <a:solidFill>
                  <a:srgbClr val="005A41"/>
                </a:solidFill>
                <a:latin typeface="Times New Roman"/>
                <a:ea typeface="Times New Roman"/>
                <a:cs typeface="Times New Roman"/>
                <a:sym typeface="Times New Roman"/>
              </a:rPr>
              <a:t>Beth </a:t>
            </a:r>
            <a:r>
              <a:rPr lang="en-US" sz="2000" b="1" dirty="0" smtClean="0">
                <a:solidFill>
                  <a:srgbClr val="005A41"/>
                </a:solidFill>
                <a:latin typeface="Times New Roman"/>
                <a:cs typeface="Times New Roman"/>
              </a:rPr>
              <a:t>Hatzifrangou</a:t>
            </a:r>
            <a:r>
              <a:rPr lang="en-US" sz="2000" b="1" dirty="0" smtClean="0">
                <a:solidFill>
                  <a:srgbClr val="005A41"/>
                </a:solidFill>
              </a:rPr>
              <a:t/>
            </a:r>
            <a:br>
              <a:rPr lang="en-US" sz="2000" b="1" dirty="0" smtClean="0">
                <a:solidFill>
                  <a:srgbClr val="005A41"/>
                </a:solidFill>
              </a:rPr>
            </a:br>
            <a:r>
              <a:rPr lang="en-US" sz="2000" b="0" i="0" u="none" strike="noStrike" cap="none" dirty="0" smtClean="0">
                <a:solidFill>
                  <a:srgbClr val="005A41"/>
                </a:solidFill>
                <a:latin typeface="Times New Roman"/>
                <a:ea typeface="Times New Roman"/>
                <a:cs typeface="Times New Roman"/>
                <a:sym typeface="Times New Roman"/>
              </a:rPr>
              <a:t>2</a:t>
            </a:r>
            <a:r>
              <a:rPr lang="en-US" sz="2000" b="0" i="0" u="none" strike="noStrike" cap="none" baseline="30000" dirty="0" smtClean="0">
                <a:solidFill>
                  <a:srgbClr val="005A41"/>
                </a:solidFill>
                <a:latin typeface="Times New Roman"/>
                <a:ea typeface="Times New Roman"/>
                <a:cs typeface="Times New Roman"/>
                <a:sym typeface="Times New Roman"/>
              </a:rPr>
              <a:t>nd</a:t>
            </a:r>
            <a:r>
              <a:rPr lang="en-US" sz="2000" b="0" i="0" u="none" strike="noStrike" cap="none" dirty="0" smtClean="0">
                <a:solidFill>
                  <a:srgbClr val="005A41"/>
                </a:solidFill>
                <a:latin typeface="Times New Roman"/>
                <a:ea typeface="Times New Roman"/>
                <a:cs typeface="Times New Roman"/>
                <a:sym typeface="Times New Roman"/>
              </a:rPr>
              <a:t> Grade Teacher</a:t>
            </a:r>
            <a:r>
              <a:rPr lang="en-US" sz="2000" b="0" i="0" u="none" strike="noStrike" cap="none" dirty="0">
                <a:solidFill>
                  <a:srgbClr val="005A41"/>
                </a:solidFill>
                <a:latin typeface="Times New Roman"/>
                <a:ea typeface="Times New Roman"/>
                <a:cs typeface="Times New Roman"/>
                <a:sym typeface="Times New Roman"/>
              </a:rPr>
              <a:t>		</a:t>
            </a:r>
            <a:r>
              <a:rPr lang="en-US" sz="2000" dirty="0">
                <a:solidFill>
                  <a:srgbClr val="005A41"/>
                </a:solidFill>
                <a:latin typeface="Times New Roman"/>
                <a:ea typeface="Times New Roman"/>
                <a:cs typeface="Times New Roman"/>
                <a:sym typeface="Times New Roman"/>
              </a:rPr>
              <a:t>	</a:t>
            </a:r>
            <a:r>
              <a:rPr lang="en-US" sz="2000" b="0" i="0" u="none" strike="noStrike" cap="none" dirty="0" smtClean="0">
                <a:solidFill>
                  <a:srgbClr val="005A41"/>
                </a:solidFill>
                <a:latin typeface="Times New Roman"/>
                <a:ea typeface="Times New Roman"/>
                <a:cs typeface="Times New Roman"/>
                <a:sym typeface="Times New Roman"/>
              </a:rPr>
              <a:t>Kindergarten </a:t>
            </a:r>
            <a:r>
              <a:rPr lang="en-US" sz="2000" b="0" i="0" u="none" strike="noStrike" cap="none" dirty="0">
                <a:solidFill>
                  <a:srgbClr val="005A41"/>
                </a:solidFill>
                <a:latin typeface="Times New Roman"/>
                <a:ea typeface="Times New Roman"/>
                <a:cs typeface="Times New Roman"/>
                <a:sym typeface="Times New Roman"/>
              </a:rPr>
              <a:t>Teacher</a:t>
            </a:r>
            <a:br>
              <a:rPr lang="en-US" sz="2000" b="0" i="0" u="none" strike="noStrike" cap="none" dirty="0">
                <a:solidFill>
                  <a:srgbClr val="005A41"/>
                </a:solidFill>
                <a:latin typeface="Times New Roman"/>
                <a:ea typeface="Times New Roman"/>
                <a:cs typeface="Times New Roman"/>
                <a:sym typeface="Times New Roman"/>
              </a:rPr>
            </a:br>
            <a:r>
              <a:rPr lang="en-US" sz="2000" dirty="0" smtClean="0">
                <a:solidFill>
                  <a:srgbClr val="005A41"/>
                </a:solidFill>
                <a:latin typeface="Times New Roman"/>
                <a:ea typeface="Times New Roman"/>
                <a:cs typeface="Times New Roman"/>
                <a:sym typeface="Times New Roman"/>
              </a:rPr>
              <a:t>Mort Elementary School</a:t>
            </a:r>
            <a:r>
              <a:rPr lang="en-US" sz="2000" b="0" i="0" u="none" strike="noStrike" cap="none" dirty="0">
                <a:solidFill>
                  <a:srgbClr val="005A41"/>
                </a:solidFill>
                <a:latin typeface="Times New Roman"/>
                <a:ea typeface="Times New Roman"/>
                <a:cs typeface="Times New Roman"/>
                <a:sym typeface="Times New Roman"/>
              </a:rPr>
              <a:t>		</a:t>
            </a:r>
            <a:r>
              <a:rPr lang="en-US" sz="2000" b="0" i="0" u="none" strike="noStrike" cap="none" dirty="0" smtClean="0">
                <a:solidFill>
                  <a:srgbClr val="005A41"/>
                </a:solidFill>
                <a:latin typeface="Times New Roman"/>
                <a:ea typeface="Times New Roman"/>
                <a:cs typeface="Times New Roman"/>
                <a:sym typeface="Times New Roman"/>
              </a:rPr>
              <a:t>Mort Elementary School </a:t>
            </a:r>
            <a:br>
              <a:rPr lang="en-US" sz="2000" b="0" i="0" u="none" strike="noStrike" cap="none" dirty="0" smtClean="0">
                <a:solidFill>
                  <a:srgbClr val="005A41"/>
                </a:solidFill>
                <a:latin typeface="Times New Roman"/>
                <a:ea typeface="Times New Roman"/>
                <a:cs typeface="Times New Roman"/>
                <a:sym typeface="Times New Roman"/>
              </a:rPr>
            </a:br>
            <a:r>
              <a:rPr lang="en-US" sz="2000" b="1" u="sng" dirty="0">
                <a:solidFill>
                  <a:srgbClr val="005A41"/>
                </a:solidFill>
                <a:latin typeface="Times New Roman"/>
                <a:ea typeface="Times New Roman"/>
                <a:cs typeface="Times New Roman"/>
                <a:sym typeface="Times New Roman"/>
              </a:rPr>
              <a:t>karen</a:t>
            </a:r>
            <a:r>
              <a:rPr lang="en-US" sz="2000" b="1" u="sng" dirty="0">
                <a:solidFill>
                  <a:srgbClr val="005A41"/>
                </a:solidFill>
                <a:latin typeface="Times New Roman"/>
                <a:ea typeface="Times New Roman"/>
                <a:cs typeface="Times New Roman"/>
                <a:sym typeface="Times New Roman"/>
                <a:hlinkClick r:id="rId5"/>
              </a:rPr>
              <a:t>.dansby@sdhc.k12.fl.us</a:t>
            </a:r>
            <a:r>
              <a:rPr lang="en-US" sz="2000" b="1" dirty="0">
                <a:solidFill>
                  <a:srgbClr val="005A41"/>
                </a:solidFill>
                <a:latin typeface="Times New Roman"/>
                <a:ea typeface="Times New Roman"/>
                <a:cs typeface="Times New Roman"/>
                <a:sym typeface="Times New Roman"/>
              </a:rPr>
              <a:t> </a:t>
            </a:r>
            <a:r>
              <a:rPr lang="en-US" sz="2000" b="1" dirty="0" smtClean="0">
                <a:solidFill>
                  <a:srgbClr val="005A41"/>
                </a:solidFill>
                <a:latin typeface="Times New Roman"/>
                <a:ea typeface="Times New Roman"/>
                <a:cs typeface="Times New Roman"/>
                <a:sym typeface="Times New Roman"/>
              </a:rPr>
              <a:t>               </a:t>
            </a:r>
            <a:r>
              <a:rPr lang="en-US" sz="2000" b="1" u="sng" dirty="0" smtClean="0">
                <a:solidFill>
                  <a:srgbClr val="005A41"/>
                </a:solidFill>
                <a:latin typeface="Times New Roman"/>
                <a:ea typeface="Times New Roman"/>
                <a:cs typeface="Times New Roman"/>
                <a:sym typeface="Times New Roman"/>
              </a:rPr>
              <a:t>beth</a:t>
            </a:r>
            <a:r>
              <a:rPr lang="en-US" sz="2000" b="1" i="0" u="sng" strike="noStrike" cap="none" dirty="0" smtClean="0">
                <a:solidFill>
                  <a:srgbClr val="005A41"/>
                </a:solidFill>
                <a:latin typeface="Times New Roman"/>
                <a:ea typeface="Times New Roman"/>
                <a:cs typeface="Times New Roman"/>
                <a:sym typeface="Times New Roman"/>
                <a:hlinkClick r:id="rId6"/>
              </a:rPr>
              <a:t>.hatzifrangou@</a:t>
            </a:r>
            <a:r>
              <a:rPr lang="en-US" sz="2000" b="1" i="0" u="sng" strike="noStrike" cap="none" dirty="0">
                <a:solidFill>
                  <a:srgbClr val="005A41"/>
                </a:solidFill>
                <a:latin typeface="Times New Roman"/>
                <a:ea typeface="Times New Roman"/>
                <a:cs typeface="Times New Roman"/>
                <a:sym typeface="Times New Roman"/>
                <a:hlinkClick r:id="rId6"/>
              </a:rPr>
              <a:t>sdhc.k12.fl.us</a:t>
            </a:r>
            <a:r>
              <a:rPr lang="en-US" sz="2000" b="1" i="0" u="sng" strike="noStrike" cap="none" dirty="0">
                <a:solidFill>
                  <a:srgbClr val="005A41"/>
                </a:solidFill>
                <a:latin typeface="Times New Roman"/>
                <a:ea typeface="Times New Roman"/>
                <a:cs typeface="Times New Roman"/>
                <a:sym typeface="Times New Roman"/>
              </a:rPr>
              <a:t> </a:t>
            </a:r>
            <a:br>
              <a:rPr lang="en-US" sz="2000" b="1" i="0" u="sng" strike="noStrike" cap="none" dirty="0">
                <a:solidFill>
                  <a:srgbClr val="005A41"/>
                </a:solidFill>
                <a:latin typeface="Times New Roman"/>
                <a:ea typeface="Times New Roman"/>
                <a:cs typeface="Times New Roman"/>
                <a:sym typeface="Times New Roman"/>
              </a:rPr>
            </a:br>
            <a:r>
              <a:rPr lang="en-US" sz="2000" b="1" i="0" u="sng" strike="noStrike" cap="none" dirty="0" smtClean="0">
                <a:solidFill>
                  <a:srgbClr val="005A41"/>
                </a:solidFill>
                <a:latin typeface="Times New Roman"/>
                <a:ea typeface="Times New Roman"/>
                <a:cs typeface="Times New Roman"/>
                <a:sym typeface="Times New Roman"/>
              </a:rPr>
              <a:t/>
            </a:r>
            <a:br>
              <a:rPr lang="en-US" sz="2000" b="1" i="0" u="sng" strike="noStrike" cap="none" dirty="0" smtClean="0">
                <a:solidFill>
                  <a:srgbClr val="005A41"/>
                </a:solidFill>
                <a:latin typeface="Times New Roman"/>
                <a:ea typeface="Times New Roman"/>
                <a:cs typeface="Times New Roman"/>
                <a:sym typeface="Times New Roman"/>
              </a:rPr>
            </a:br>
            <a:r>
              <a:rPr lang="en-US" sz="2000" b="1" i="0" u="none" strike="noStrike" cap="none" dirty="0" smtClean="0">
                <a:solidFill>
                  <a:srgbClr val="005A41"/>
                </a:solidFill>
                <a:latin typeface="Times New Roman"/>
                <a:ea typeface="Times New Roman"/>
                <a:cs typeface="Times New Roman"/>
                <a:sym typeface="Times New Roman"/>
              </a:rPr>
              <a:t>Mrs. Andrea Jones-Lang</a:t>
            </a:r>
            <a:r>
              <a:rPr lang="en-US" sz="2000" b="1" dirty="0" smtClean="0">
                <a:solidFill>
                  <a:srgbClr val="005A41"/>
                </a:solidFill>
                <a:latin typeface="Times New Roman"/>
                <a:ea typeface="Times New Roman"/>
                <a:cs typeface="Times New Roman"/>
                <a:sym typeface="Times New Roman"/>
              </a:rPr>
              <a:t/>
            </a:r>
            <a:br>
              <a:rPr lang="en-US" sz="2000" b="1" dirty="0" smtClean="0">
                <a:solidFill>
                  <a:srgbClr val="005A41"/>
                </a:solidFill>
                <a:latin typeface="Times New Roman"/>
                <a:ea typeface="Times New Roman"/>
                <a:cs typeface="Times New Roman"/>
                <a:sym typeface="Times New Roman"/>
              </a:rPr>
            </a:br>
            <a:r>
              <a:rPr lang="en-US" sz="2000" dirty="0" smtClean="0">
                <a:solidFill>
                  <a:srgbClr val="005A41"/>
                </a:solidFill>
                <a:latin typeface="Times New Roman"/>
                <a:ea typeface="Times New Roman"/>
                <a:cs typeface="Times New Roman"/>
                <a:sym typeface="Times New Roman"/>
              </a:rPr>
              <a:t>3rd </a:t>
            </a:r>
            <a:r>
              <a:rPr lang="en-US" sz="2000" dirty="0">
                <a:solidFill>
                  <a:srgbClr val="005A41"/>
                </a:solidFill>
                <a:latin typeface="Times New Roman"/>
                <a:ea typeface="Times New Roman"/>
                <a:cs typeface="Times New Roman"/>
                <a:sym typeface="Times New Roman"/>
              </a:rPr>
              <a:t>Grade Teacher</a:t>
            </a:r>
            <a:r>
              <a:rPr lang="en-US" sz="2000" b="0" i="0" u="none" strike="noStrike" cap="none" dirty="0">
                <a:solidFill>
                  <a:srgbClr val="005A41"/>
                </a:solidFill>
                <a:latin typeface="Times New Roman"/>
                <a:ea typeface="Times New Roman"/>
                <a:cs typeface="Times New Roman"/>
                <a:sym typeface="Times New Roman"/>
              </a:rPr>
              <a:t/>
            </a:r>
            <a:br>
              <a:rPr lang="en-US" sz="2000" b="0" i="0" u="none" strike="noStrike" cap="none" dirty="0">
                <a:solidFill>
                  <a:srgbClr val="005A41"/>
                </a:solidFill>
                <a:latin typeface="Times New Roman"/>
                <a:ea typeface="Times New Roman"/>
                <a:cs typeface="Times New Roman"/>
                <a:sym typeface="Times New Roman"/>
              </a:rPr>
            </a:br>
            <a:r>
              <a:rPr lang="en-US" sz="2000" dirty="0" smtClean="0">
                <a:solidFill>
                  <a:srgbClr val="005A41"/>
                </a:solidFill>
                <a:latin typeface="Times New Roman"/>
                <a:ea typeface="Times New Roman"/>
                <a:cs typeface="Times New Roman"/>
                <a:sym typeface="Times New Roman"/>
              </a:rPr>
              <a:t>USF-Patel </a:t>
            </a:r>
            <a:r>
              <a:rPr lang="en-US" sz="2000" dirty="0">
                <a:solidFill>
                  <a:srgbClr val="005A41"/>
                </a:solidFill>
                <a:latin typeface="Times New Roman"/>
                <a:ea typeface="Times New Roman"/>
                <a:cs typeface="Times New Roman"/>
                <a:sym typeface="Times New Roman"/>
              </a:rPr>
              <a:t>Partnership School</a:t>
            </a:r>
            <a:r>
              <a:rPr lang="en-US" sz="2000" b="0" i="0" u="none" strike="noStrike" cap="none" dirty="0">
                <a:solidFill>
                  <a:srgbClr val="005A41"/>
                </a:solidFill>
                <a:latin typeface="Times New Roman"/>
                <a:ea typeface="Times New Roman"/>
                <a:cs typeface="Times New Roman"/>
                <a:sym typeface="Times New Roman"/>
              </a:rPr>
              <a:t/>
            </a:r>
            <a:br>
              <a:rPr lang="en-US" sz="2000" b="0" i="0" u="none" strike="noStrike" cap="none" dirty="0">
                <a:solidFill>
                  <a:srgbClr val="005A41"/>
                </a:solidFill>
                <a:latin typeface="Times New Roman"/>
                <a:ea typeface="Times New Roman"/>
                <a:cs typeface="Times New Roman"/>
                <a:sym typeface="Times New Roman"/>
              </a:rPr>
            </a:br>
            <a:r>
              <a:rPr lang="en-US" sz="2000" b="1" u="sng" dirty="0" smtClean="0">
                <a:solidFill>
                  <a:srgbClr val="005A41"/>
                </a:solidFill>
                <a:latin typeface="Times New Roman"/>
                <a:ea typeface="Times New Roman"/>
                <a:cs typeface="Times New Roman"/>
                <a:sym typeface="Times New Roman"/>
              </a:rPr>
              <a:t>andrea</a:t>
            </a:r>
            <a:r>
              <a:rPr lang="en-US" sz="2000" b="1" u="sng" dirty="0" smtClean="0">
                <a:solidFill>
                  <a:srgbClr val="005A41"/>
                </a:solidFill>
                <a:latin typeface="Times New Roman"/>
                <a:ea typeface="Times New Roman"/>
                <a:cs typeface="Times New Roman"/>
                <a:sym typeface="Times New Roman"/>
                <a:hlinkClick r:id="rId7"/>
              </a:rPr>
              <a:t>.jones-lang@</a:t>
            </a:r>
            <a:r>
              <a:rPr lang="en-US" sz="2000" b="1" u="sng" dirty="0">
                <a:solidFill>
                  <a:srgbClr val="005A41"/>
                </a:solidFill>
                <a:latin typeface="Times New Roman"/>
                <a:ea typeface="Times New Roman"/>
                <a:cs typeface="Times New Roman"/>
                <a:sym typeface="Times New Roman"/>
                <a:hlinkClick r:id="rId7"/>
              </a:rPr>
              <a:t>sdhc.k12.fl.us</a:t>
            </a:r>
            <a:r>
              <a:rPr lang="en-US" sz="2000" b="1" dirty="0">
                <a:solidFill>
                  <a:srgbClr val="005A41"/>
                </a:solidFill>
                <a:latin typeface="Times New Roman"/>
                <a:ea typeface="Times New Roman"/>
                <a:cs typeface="Times New Roman"/>
                <a:sym typeface="Times New Roman"/>
              </a:rPr>
              <a:t> </a:t>
            </a:r>
            <a:r>
              <a:rPr lang="en-US" sz="1800" b="1" i="0" u="sng" strike="noStrike" cap="none" dirty="0">
                <a:solidFill>
                  <a:srgbClr val="005A41"/>
                </a:solidFill>
                <a:latin typeface="Times New Roman"/>
                <a:ea typeface="Times New Roman"/>
                <a:cs typeface="Times New Roman"/>
                <a:sym typeface="Times New Roman"/>
              </a:rPr>
              <a:t/>
            </a:r>
            <a:br>
              <a:rPr lang="en-US" sz="1800" b="1" i="0" u="sng" strike="noStrike" cap="none" dirty="0">
                <a:solidFill>
                  <a:srgbClr val="005A41"/>
                </a:solidFill>
                <a:latin typeface="Times New Roman"/>
                <a:ea typeface="Times New Roman"/>
                <a:cs typeface="Times New Roman"/>
                <a:sym typeface="Times New Roman"/>
              </a:rPr>
            </a:br>
            <a:endParaRPr lang="en-US" sz="1800" b="1" i="0" u="sng" strike="noStrike" cap="none" dirty="0">
              <a:solidFill>
                <a:srgbClr val="005A41"/>
              </a:solidFill>
              <a:latin typeface="Times New Roman"/>
              <a:ea typeface="Times New Roman"/>
              <a:cs typeface="Times New Roman"/>
              <a:sym typeface="Times New Roman"/>
            </a:endParaRPr>
          </a:p>
        </p:txBody>
      </p:sp>
      <p:sp>
        <p:nvSpPr>
          <p:cNvPr id="224" name="Shape 224"/>
          <p:cNvSpPr txBox="1"/>
          <p:nvPr/>
        </p:nvSpPr>
        <p:spPr>
          <a:xfrm>
            <a:off x="1260088" y="1"/>
            <a:ext cx="7883912" cy="1025912"/>
          </a:xfrm>
          <a:prstGeom prst="rect">
            <a:avLst/>
          </a:prstGeom>
          <a:noFill/>
          <a:ln>
            <a:noFill/>
          </a:ln>
        </p:spPr>
        <p:txBody>
          <a:bodyPr lIns="91425" tIns="91425" rIns="91425" bIns="91425" anchor="ctr" anchorCtr="0">
            <a:noAutofit/>
          </a:bodyPr>
          <a:lstStyle/>
          <a:p>
            <a:pPr lvl="0" algn="ctr">
              <a:spcBef>
                <a:spcPts val="0"/>
              </a:spcBef>
              <a:buNone/>
            </a:pPr>
            <a:r>
              <a:rPr lang="en-US" sz="3600" b="1" dirty="0">
                <a:solidFill>
                  <a:srgbClr val="FFFFFF"/>
                </a:solidFill>
                <a:latin typeface="Cambria"/>
                <a:ea typeface="Cambria"/>
                <a:cs typeface="Cambria"/>
                <a:sym typeface="Cambria"/>
              </a:rPr>
              <a:t>Contact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260088" y="1"/>
            <a:ext cx="7883912" cy="102591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References</a:t>
            </a:r>
          </a:p>
        </p:txBody>
      </p:sp>
      <p:sp>
        <p:nvSpPr>
          <p:cNvPr id="230" name="Shape 230"/>
          <p:cNvSpPr txBox="1"/>
          <p:nvPr/>
        </p:nvSpPr>
        <p:spPr>
          <a:xfrm>
            <a:off x="0" y="1273057"/>
            <a:ext cx="9144000" cy="5324736"/>
          </a:xfrm>
          <a:prstGeom prst="rect">
            <a:avLst/>
          </a:prstGeom>
          <a:noFill/>
          <a:ln>
            <a:noFill/>
          </a:ln>
        </p:spPr>
        <p:txBody>
          <a:bodyPr lIns="91425" tIns="91425" rIns="91425" bIns="91425" anchor="t" anchorCtr="0">
            <a:noAutofit/>
          </a:bodyPr>
          <a:lstStyle/>
          <a:p>
            <a:r>
              <a:rPr lang="en-US" sz="1800" b="1" dirty="0">
                <a:solidFill>
                  <a:srgbClr val="005A41"/>
                </a:solidFill>
                <a:latin typeface="Cambria"/>
                <a:cs typeface="Cambria"/>
              </a:rPr>
              <a:t>Berry, B. (2016). </a:t>
            </a:r>
            <a:r>
              <a:rPr lang="en-US" sz="1800" b="1" i="1" dirty="0">
                <a:solidFill>
                  <a:srgbClr val="005A41"/>
                </a:solidFill>
                <a:latin typeface="Cambria"/>
                <a:cs typeface="Cambria"/>
              </a:rPr>
              <a:t>Is Your Teacher Leadership Program Outdated?</a:t>
            </a:r>
            <a:r>
              <a:rPr lang="en-US" sz="1800" b="1" dirty="0">
                <a:solidFill>
                  <a:srgbClr val="005A41"/>
                </a:solidFill>
                <a:latin typeface="Cambria"/>
                <a:cs typeface="Cambria"/>
              </a:rPr>
              <a:t> </a:t>
            </a:r>
            <a:r>
              <a:rPr lang="en-US" sz="1800" b="1" dirty="0" smtClean="0">
                <a:solidFill>
                  <a:srgbClr val="005A41"/>
                </a:solidFill>
                <a:latin typeface="Cambria"/>
                <a:cs typeface="Cambria"/>
              </a:rPr>
              <a:t>Retrieved</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from </a:t>
            </a:r>
            <a:r>
              <a:rPr lang="en-US" sz="1800" b="1" dirty="0" err="1">
                <a:solidFill>
                  <a:srgbClr val="005A41"/>
                </a:solidFill>
                <a:latin typeface="Cambria"/>
                <a:cs typeface="Cambria"/>
              </a:rPr>
              <a:t>ebscohost.com</a:t>
            </a:r>
            <a:endParaRPr lang="en-US" sz="1800" b="1" dirty="0">
              <a:solidFill>
                <a:srgbClr val="005A41"/>
              </a:solidFill>
              <a:latin typeface="Cambria"/>
              <a:cs typeface="Cambria"/>
            </a:endParaRPr>
          </a:p>
          <a:p>
            <a:r>
              <a:rPr lang="en-US" sz="1800" b="1" dirty="0">
                <a:solidFill>
                  <a:srgbClr val="005A41"/>
                </a:solidFill>
                <a:latin typeface="Cambria"/>
                <a:cs typeface="Cambria"/>
              </a:rPr>
              <a:t> </a:t>
            </a:r>
          </a:p>
          <a:p>
            <a:r>
              <a:rPr lang="en-US" sz="1800" b="1" dirty="0">
                <a:solidFill>
                  <a:srgbClr val="005A41"/>
                </a:solidFill>
                <a:latin typeface="Cambria"/>
                <a:cs typeface="Cambria"/>
              </a:rPr>
              <a:t>Cowdery, J. (2004) Getting it right: Nurturing an environment for teacher-leaders, Kappa </a:t>
            </a:r>
            <a:r>
              <a:rPr lang="en-US" sz="1800" b="1" dirty="0" smtClean="0">
                <a:solidFill>
                  <a:srgbClr val="005A41"/>
                </a:solidFill>
                <a:latin typeface="Cambria"/>
                <a:cs typeface="Cambria"/>
              </a:rPr>
              <a:t>Delta</a:t>
            </a:r>
            <a:r>
              <a:rPr lang="en-US" sz="1800" b="1" dirty="0">
                <a:solidFill>
                  <a:srgbClr val="005A41"/>
                </a:solidFill>
                <a:latin typeface="Cambria"/>
                <a:cs typeface="Cambria"/>
              </a:rPr>
              <a:t> </a:t>
            </a:r>
            <a:r>
              <a:rPr lang="en-US" sz="1800" b="1" dirty="0" smtClean="0">
                <a:solidFill>
                  <a:srgbClr val="005A41"/>
                </a:solidFill>
                <a:latin typeface="Cambria"/>
                <a:cs typeface="Cambria"/>
              </a:rPr>
              <a:t>Pi </a:t>
            </a:r>
            <a:r>
              <a:rPr lang="en-US" sz="1800" b="1" dirty="0">
                <a:solidFill>
                  <a:srgbClr val="005A41"/>
                </a:solidFill>
                <a:latin typeface="Cambria"/>
                <a:cs typeface="Cambria"/>
              </a:rPr>
              <a:t>Record, 40(3), 128-131. DOI:10.1080/00228958.2004.10516422</a:t>
            </a:r>
          </a:p>
          <a:p>
            <a:endParaRPr lang="en-US" sz="1800" b="1" dirty="0" smtClean="0">
              <a:solidFill>
                <a:srgbClr val="005A41"/>
              </a:solidFill>
              <a:latin typeface="Cambria"/>
              <a:cs typeface="Cambria"/>
            </a:endParaRPr>
          </a:p>
          <a:p>
            <a:r>
              <a:rPr lang="en-US" sz="1800" b="1" dirty="0" smtClean="0">
                <a:solidFill>
                  <a:srgbClr val="005A41"/>
                </a:solidFill>
                <a:latin typeface="Cambria"/>
                <a:cs typeface="Cambria"/>
              </a:rPr>
              <a:t>Donaldson </a:t>
            </a:r>
            <a:r>
              <a:rPr lang="en-US" sz="1800" b="1" dirty="0">
                <a:solidFill>
                  <a:srgbClr val="005A41"/>
                </a:solidFill>
                <a:latin typeface="Cambria"/>
                <a:cs typeface="Cambria"/>
              </a:rPr>
              <a:t>Jr., G. A. (2007).  What Do Teachers Bring To Leadership</a:t>
            </a:r>
            <a:r>
              <a:rPr lang="en-US" sz="1800" b="1" dirty="0" smtClean="0">
                <a:solidFill>
                  <a:srgbClr val="005A41"/>
                </a:solidFill>
                <a:latin typeface="Cambria"/>
                <a:cs typeface="Cambria"/>
              </a:rPr>
              <a:t>?</a:t>
            </a:r>
            <a:endParaRPr lang="en-US" sz="1800" b="1" i="1" dirty="0">
              <a:solidFill>
                <a:srgbClr val="005A41"/>
              </a:solidFill>
              <a:latin typeface="Cambria"/>
              <a:cs typeface="Cambria"/>
            </a:endParaRPr>
          </a:p>
          <a:p>
            <a:r>
              <a:rPr lang="en-US" sz="1800" b="1" i="1" dirty="0">
                <a:solidFill>
                  <a:srgbClr val="005A41"/>
                </a:solidFill>
                <a:latin typeface="Cambria"/>
                <a:cs typeface="Cambria"/>
              </a:rPr>
              <a:t> </a:t>
            </a:r>
            <a:r>
              <a:rPr lang="en-US" sz="1800" b="1" i="1" dirty="0" smtClean="0">
                <a:solidFill>
                  <a:srgbClr val="005A41"/>
                </a:solidFill>
                <a:latin typeface="Cambria"/>
                <a:cs typeface="Cambria"/>
              </a:rPr>
              <a:t>   Educational </a:t>
            </a:r>
            <a:r>
              <a:rPr lang="en-US" sz="1800" b="1" i="1" dirty="0">
                <a:solidFill>
                  <a:srgbClr val="005A41"/>
                </a:solidFill>
                <a:latin typeface="Cambria"/>
                <a:cs typeface="Cambria"/>
              </a:rPr>
              <a:t>Leadership, </a:t>
            </a:r>
            <a:r>
              <a:rPr lang="en-US" sz="1800" b="1" dirty="0">
                <a:solidFill>
                  <a:srgbClr val="005A41"/>
                </a:solidFill>
                <a:latin typeface="Cambria"/>
                <a:cs typeface="Cambria"/>
              </a:rPr>
              <a:t>Vol. 65, No. 1. </a:t>
            </a:r>
          </a:p>
          <a:p>
            <a:r>
              <a:rPr lang="en-US" sz="1800" b="1" dirty="0">
                <a:solidFill>
                  <a:srgbClr val="005A41"/>
                </a:solidFill>
                <a:latin typeface="Cambria"/>
                <a:cs typeface="Cambria"/>
              </a:rPr>
              <a:t> </a:t>
            </a:r>
          </a:p>
          <a:p>
            <a:r>
              <a:rPr lang="en-US" sz="1800" b="1" dirty="0">
                <a:solidFill>
                  <a:srgbClr val="005A41"/>
                </a:solidFill>
                <a:latin typeface="Cambria"/>
                <a:cs typeface="Cambria"/>
              </a:rPr>
              <a:t>Killion, J., Harrison, C., Colton, A., Bryan, C., Delehant, A., &amp; Cooke, D. (2016). </a:t>
            </a:r>
            <a:endParaRPr lang="en-US" sz="1800" b="1" dirty="0" smtClean="0">
              <a:solidFill>
                <a:srgbClr val="005A41"/>
              </a:solidFill>
              <a:latin typeface="Cambria"/>
              <a:cs typeface="Cambria"/>
            </a:endParaRPr>
          </a:p>
          <a:p>
            <a:r>
              <a:rPr lang="en-US" sz="1800" b="1" i="1" dirty="0">
                <a:solidFill>
                  <a:srgbClr val="005A41"/>
                </a:solidFill>
                <a:latin typeface="Cambria"/>
                <a:cs typeface="Cambria"/>
              </a:rPr>
              <a:t> </a:t>
            </a:r>
            <a:r>
              <a:rPr lang="en-US" sz="1800" b="1" i="1" dirty="0" smtClean="0">
                <a:solidFill>
                  <a:srgbClr val="005A41"/>
                </a:solidFill>
                <a:latin typeface="Cambria"/>
                <a:cs typeface="Cambria"/>
              </a:rPr>
              <a:t>   A </a:t>
            </a:r>
            <a:r>
              <a:rPr lang="en-US" sz="1800" b="1" i="1" dirty="0">
                <a:solidFill>
                  <a:srgbClr val="005A41"/>
                </a:solidFill>
                <a:latin typeface="Cambria"/>
                <a:cs typeface="Cambria"/>
              </a:rPr>
              <a:t>systematic approach to elevating teacher leadership.  </a:t>
            </a:r>
            <a:r>
              <a:rPr lang="en-US" sz="1800" b="1" dirty="0">
                <a:solidFill>
                  <a:srgbClr val="005A41"/>
                </a:solidFill>
                <a:latin typeface="Cambria"/>
                <a:cs typeface="Cambria"/>
              </a:rPr>
              <a:t>Oxford, OH: </a:t>
            </a:r>
            <a:r>
              <a:rPr lang="en-US" sz="1800" b="1" dirty="0" smtClean="0">
                <a:solidFill>
                  <a:srgbClr val="005A41"/>
                </a:solidFill>
                <a:latin typeface="Cambria"/>
                <a:cs typeface="Cambria"/>
              </a:rPr>
              <a:t>Leaning</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Forward</a:t>
            </a:r>
            <a:r>
              <a:rPr lang="en-US" sz="1800" b="1" dirty="0">
                <a:solidFill>
                  <a:srgbClr val="005A41"/>
                </a:solidFill>
                <a:latin typeface="Cambria"/>
                <a:cs typeface="Cambria"/>
              </a:rPr>
              <a:t>.</a:t>
            </a:r>
          </a:p>
          <a:p>
            <a:r>
              <a:rPr lang="en-US" sz="1800" b="1" dirty="0">
                <a:solidFill>
                  <a:srgbClr val="005A41"/>
                </a:solidFill>
                <a:latin typeface="Cambria"/>
                <a:cs typeface="Cambria"/>
              </a:rPr>
              <a:t> </a:t>
            </a:r>
          </a:p>
          <a:p>
            <a:r>
              <a:rPr lang="en-US" sz="1800" b="1" dirty="0">
                <a:solidFill>
                  <a:srgbClr val="005A41"/>
                </a:solidFill>
                <a:latin typeface="Cambria"/>
                <a:cs typeface="Cambria"/>
              </a:rPr>
              <a:t>Klinic, A.C., Cemaloglu, N., &amp; Savas, G. (2015). The relationship </a:t>
            </a:r>
            <a:r>
              <a:rPr lang="en-US" sz="1800" b="1" dirty="0" smtClean="0">
                <a:solidFill>
                  <a:srgbClr val="005A41"/>
                </a:solidFill>
                <a:latin typeface="Cambria"/>
                <a:cs typeface="Cambria"/>
              </a:rPr>
              <a:t>between</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teacher </a:t>
            </a:r>
            <a:r>
              <a:rPr lang="en-US" sz="1800" b="1" dirty="0">
                <a:solidFill>
                  <a:srgbClr val="005A41"/>
                </a:solidFill>
                <a:latin typeface="Cambria"/>
                <a:cs typeface="Cambria"/>
              </a:rPr>
              <a:t>leadership, teacher professionalism, and perceived stress. </a:t>
            </a:r>
            <a:r>
              <a:rPr lang="en-US" sz="1800" b="1" i="1" dirty="0" smtClean="0">
                <a:solidFill>
                  <a:srgbClr val="005A41"/>
                </a:solidFill>
                <a:latin typeface="Cambria"/>
                <a:cs typeface="Cambria"/>
              </a:rPr>
              <a:t>Eurasian</a:t>
            </a:r>
          </a:p>
          <a:p>
            <a:r>
              <a:rPr lang="en-US" sz="1800" b="1" i="1" dirty="0">
                <a:solidFill>
                  <a:srgbClr val="005A41"/>
                </a:solidFill>
                <a:latin typeface="Cambria"/>
                <a:cs typeface="Cambria"/>
              </a:rPr>
              <a:t> </a:t>
            </a:r>
            <a:r>
              <a:rPr lang="en-US" sz="1800" b="1" i="1" dirty="0" smtClean="0">
                <a:solidFill>
                  <a:srgbClr val="005A41"/>
                </a:solidFill>
                <a:latin typeface="Cambria"/>
                <a:cs typeface="Cambria"/>
              </a:rPr>
              <a:t>   Journal </a:t>
            </a:r>
            <a:r>
              <a:rPr lang="en-US" sz="1800" b="1" i="1" dirty="0">
                <a:solidFill>
                  <a:srgbClr val="005A41"/>
                </a:solidFill>
                <a:latin typeface="Cambria"/>
                <a:cs typeface="Cambria"/>
              </a:rPr>
              <a:t>of Educational Research</a:t>
            </a:r>
            <a:r>
              <a:rPr lang="en-US" sz="1800" b="1" dirty="0">
                <a:solidFill>
                  <a:srgbClr val="005A41"/>
                </a:solidFill>
                <a:latin typeface="Cambria"/>
                <a:cs typeface="Cambria"/>
              </a:rPr>
              <a:t>, 58, 1-26. </a:t>
            </a:r>
            <a:r>
              <a:rPr lang="en-US" sz="1800" b="1" dirty="0">
                <a:solidFill>
                  <a:srgbClr val="005A41"/>
                </a:solidFill>
                <a:latin typeface="Cambria"/>
                <a:cs typeface="Cambria"/>
                <a:hlinkClick r:id="rId3"/>
              </a:rPr>
              <a:t>http://dx.doi.org/10.14689/</a:t>
            </a:r>
            <a:r>
              <a:rPr lang="en-US" sz="1800" b="1" dirty="0" smtClean="0">
                <a:solidFill>
                  <a:srgbClr val="005A41"/>
                </a:solidFill>
                <a:latin typeface="Cambria"/>
                <a:cs typeface="Cambria"/>
                <a:hlinkClick r:id="rId3"/>
              </a:rPr>
              <a:t>eje</a:t>
            </a:r>
            <a:r>
              <a:rPr lang="en-US" sz="1800" b="1" dirty="0" smtClean="0">
                <a:solidFill>
                  <a:srgbClr val="005A41"/>
                </a:solidFill>
                <a:latin typeface="Cambria"/>
                <a:cs typeface="Cambria"/>
              </a:rPr>
              <a:t>.   </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2015.58.5</a:t>
            </a:r>
            <a:endParaRPr lang="en-US" sz="1800" b="1" dirty="0">
              <a:solidFill>
                <a:srgbClr val="005A41"/>
              </a:solidFill>
              <a:latin typeface="Cambria"/>
              <a:cs typeface="Cambria"/>
            </a:endParaRPr>
          </a:p>
          <a:p>
            <a:r>
              <a:rPr lang="en-US" sz="1800" b="1" dirty="0">
                <a:solidFill>
                  <a:srgbClr val="005A41"/>
                </a:solidFill>
                <a:latin typeface="Cambria"/>
                <a:cs typeface="Cambria"/>
              </a:rPr>
              <a:t> </a:t>
            </a:r>
          </a:p>
          <a:p>
            <a:r>
              <a:rPr lang="en-US"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260088" y="1"/>
            <a:ext cx="7883912" cy="102591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References</a:t>
            </a:r>
          </a:p>
        </p:txBody>
      </p:sp>
      <p:sp>
        <p:nvSpPr>
          <p:cNvPr id="230" name="Shape 230"/>
          <p:cNvSpPr txBox="1"/>
          <p:nvPr/>
        </p:nvSpPr>
        <p:spPr>
          <a:xfrm>
            <a:off x="0" y="1273057"/>
            <a:ext cx="9144000" cy="5324736"/>
          </a:xfrm>
          <a:prstGeom prst="rect">
            <a:avLst/>
          </a:prstGeom>
          <a:noFill/>
          <a:ln>
            <a:noFill/>
          </a:ln>
        </p:spPr>
        <p:txBody>
          <a:bodyPr lIns="91425" tIns="91425" rIns="91425" bIns="91425" anchor="t" anchorCtr="0">
            <a:noAutofit/>
          </a:bodyPr>
          <a:lstStyle/>
          <a:p>
            <a:r>
              <a:rPr lang="en-US" sz="1800" b="1" dirty="0">
                <a:solidFill>
                  <a:srgbClr val="005A41"/>
                </a:solidFill>
                <a:latin typeface="Cambria"/>
                <a:cs typeface="Cambria"/>
              </a:rPr>
              <a:t>Lambert, L. (2003). Leadership Redefined: An evocative context for teacher</a:t>
            </a:r>
          </a:p>
          <a:p>
            <a:r>
              <a:rPr lang="en-US" sz="1800" b="1" dirty="0">
                <a:solidFill>
                  <a:srgbClr val="005A41"/>
                </a:solidFill>
                <a:latin typeface="Cambria"/>
                <a:cs typeface="Cambria"/>
              </a:rPr>
              <a:t>    leadership. </a:t>
            </a:r>
            <a:r>
              <a:rPr lang="en-US" sz="1800" b="1" i="1" dirty="0">
                <a:solidFill>
                  <a:srgbClr val="005A41"/>
                </a:solidFill>
                <a:latin typeface="Cambria"/>
                <a:cs typeface="Cambria"/>
              </a:rPr>
              <a:t>School leadership &amp; management</a:t>
            </a:r>
            <a:r>
              <a:rPr lang="en-US" sz="1800" b="1" dirty="0">
                <a:solidFill>
                  <a:srgbClr val="005A41"/>
                </a:solidFill>
                <a:latin typeface="Cambria"/>
                <a:cs typeface="Cambria"/>
              </a:rPr>
              <a:t>, </a:t>
            </a:r>
            <a:r>
              <a:rPr lang="en-US" sz="1800" b="1" i="1" dirty="0">
                <a:solidFill>
                  <a:srgbClr val="005A41"/>
                </a:solidFill>
                <a:latin typeface="Cambria"/>
                <a:cs typeface="Cambria"/>
              </a:rPr>
              <a:t>23</a:t>
            </a:r>
            <a:r>
              <a:rPr lang="en-US" sz="1800" b="1" dirty="0">
                <a:solidFill>
                  <a:srgbClr val="005A41"/>
                </a:solidFill>
                <a:latin typeface="Cambria"/>
                <a:cs typeface="Cambria"/>
              </a:rPr>
              <a:t>(4), 421-430.</a:t>
            </a:r>
          </a:p>
          <a:p>
            <a:endParaRPr lang="en-US" sz="1800" b="1" dirty="0" smtClean="0">
              <a:solidFill>
                <a:srgbClr val="005A41"/>
              </a:solidFill>
              <a:latin typeface="Cambria"/>
              <a:cs typeface="Cambria"/>
            </a:endParaRPr>
          </a:p>
          <a:p>
            <a:r>
              <a:rPr lang="en-US" sz="1800" b="1" dirty="0" smtClean="0">
                <a:solidFill>
                  <a:srgbClr val="005A41"/>
                </a:solidFill>
                <a:latin typeface="Cambria"/>
                <a:cs typeface="Cambria"/>
              </a:rPr>
              <a:t>Muijis</a:t>
            </a:r>
            <a:r>
              <a:rPr lang="en-US" sz="1800" b="1" dirty="0">
                <a:solidFill>
                  <a:srgbClr val="005A41"/>
                </a:solidFill>
                <a:latin typeface="Cambria"/>
                <a:cs typeface="Cambria"/>
              </a:rPr>
              <a:t>, D. and Harris, A. (2003).  Teacher Leadership – Improvement through </a:t>
            </a:r>
            <a:endParaRPr lang="en-US" sz="1800" b="1" dirty="0" smtClean="0">
              <a:solidFill>
                <a:srgbClr val="005A41"/>
              </a:solidFill>
              <a:latin typeface="Cambria"/>
              <a:cs typeface="Cambria"/>
            </a:endParaRPr>
          </a:p>
          <a:p>
            <a:r>
              <a:rPr lang="en-US" sz="1800" b="1" dirty="0">
                <a:solidFill>
                  <a:srgbClr val="005A41"/>
                </a:solidFill>
                <a:latin typeface="Cambria"/>
                <a:cs typeface="Cambria"/>
              </a:rPr>
              <a:t> </a:t>
            </a:r>
            <a:r>
              <a:rPr lang="en-US" sz="1800" b="1" dirty="0" smtClean="0">
                <a:solidFill>
                  <a:srgbClr val="005A41"/>
                </a:solidFill>
                <a:latin typeface="Cambria"/>
                <a:cs typeface="Cambria"/>
              </a:rPr>
              <a:t>   Empowerment</a:t>
            </a:r>
            <a:r>
              <a:rPr lang="en-US" sz="1800" b="1" dirty="0">
                <a:solidFill>
                  <a:srgbClr val="005A41"/>
                </a:solidFill>
                <a:latin typeface="Cambria"/>
                <a:cs typeface="Cambria"/>
              </a:rPr>
              <a:t>? An Overview of the Literature.  </a:t>
            </a:r>
            <a:r>
              <a:rPr lang="en-US" sz="1800" b="1" i="1" dirty="0">
                <a:solidFill>
                  <a:srgbClr val="005A41"/>
                </a:solidFill>
                <a:latin typeface="Cambria"/>
                <a:cs typeface="Cambria"/>
              </a:rPr>
              <a:t>Educational </a:t>
            </a:r>
            <a:r>
              <a:rPr lang="en-US" sz="1800" b="1" i="1" dirty="0" smtClean="0">
                <a:solidFill>
                  <a:srgbClr val="005A41"/>
                </a:solidFill>
                <a:latin typeface="Cambria"/>
                <a:cs typeface="Cambria"/>
              </a:rPr>
              <a:t>Management</a:t>
            </a:r>
          </a:p>
          <a:p>
            <a:r>
              <a:rPr lang="en-US" sz="1800" b="1" i="1" dirty="0">
                <a:solidFill>
                  <a:srgbClr val="005A41"/>
                </a:solidFill>
                <a:latin typeface="Cambria"/>
                <a:cs typeface="Cambria"/>
              </a:rPr>
              <a:t> </a:t>
            </a:r>
            <a:r>
              <a:rPr lang="en-US" sz="1800" b="1" i="1" dirty="0" smtClean="0">
                <a:solidFill>
                  <a:srgbClr val="005A41"/>
                </a:solidFill>
                <a:latin typeface="Cambria"/>
                <a:cs typeface="Cambria"/>
              </a:rPr>
              <a:t>   and </a:t>
            </a:r>
            <a:r>
              <a:rPr lang="en-US" sz="1800" b="1" i="1" dirty="0">
                <a:solidFill>
                  <a:srgbClr val="005A41"/>
                </a:solidFill>
                <a:latin typeface="Cambria"/>
                <a:cs typeface="Cambria"/>
              </a:rPr>
              <a:t>Administration</a:t>
            </a:r>
            <a:r>
              <a:rPr lang="en-US" sz="1800" b="1" dirty="0">
                <a:solidFill>
                  <a:srgbClr val="005A41"/>
                </a:solidFill>
                <a:latin typeface="Cambria"/>
                <a:cs typeface="Cambria"/>
              </a:rPr>
              <a:t>, 31.4. Pgs. 437-448.</a:t>
            </a:r>
          </a:p>
          <a:p>
            <a:r>
              <a:rPr lang="en-US" sz="1800" b="1" i="1" dirty="0">
                <a:solidFill>
                  <a:srgbClr val="005A41"/>
                </a:solidFill>
                <a:latin typeface="Cambria"/>
                <a:cs typeface="Cambria"/>
              </a:rPr>
              <a:t> </a:t>
            </a:r>
            <a:endParaRPr lang="en-US" sz="1800" b="1" dirty="0">
              <a:solidFill>
                <a:srgbClr val="005A41"/>
              </a:solidFill>
              <a:latin typeface="Cambria"/>
              <a:cs typeface="Cambria"/>
            </a:endParaRPr>
          </a:p>
          <a:p>
            <a:r>
              <a:rPr lang="en-US" sz="1800" b="1" dirty="0">
                <a:solidFill>
                  <a:srgbClr val="005A41"/>
                </a:solidFill>
                <a:latin typeface="Cambria"/>
                <a:cs typeface="Cambria"/>
              </a:rPr>
              <a:t>Nazareno, Lori (2015). If I Could Run a School:  Teacher Powered </a:t>
            </a:r>
            <a:r>
              <a:rPr lang="en-US" sz="1800" b="1" dirty="0" smtClean="0">
                <a:solidFill>
                  <a:srgbClr val="005A41"/>
                </a:solidFill>
                <a:latin typeface="Cambria"/>
                <a:cs typeface="Cambria"/>
              </a:rPr>
              <a:t>Schools</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Require </a:t>
            </a:r>
            <a:r>
              <a:rPr lang="en-US" sz="1800" b="1" dirty="0">
                <a:solidFill>
                  <a:srgbClr val="005A41"/>
                </a:solidFill>
                <a:latin typeface="Cambria"/>
                <a:cs typeface="Cambria"/>
              </a:rPr>
              <a:t>a Divergent Set of Skills. Vol. 36, No. 4. </a:t>
            </a:r>
          </a:p>
          <a:p>
            <a:r>
              <a:rPr lang="en-US" sz="1800" b="1" dirty="0">
                <a:solidFill>
                  <a:srgbClr val="005A41"/>
                </a:solidFill>
                <a:latin typeface="Cambria"/>
                <a:cs typeface="Cambria"/>
              </a:rPr>
              <a:t> </a:t>
            </a:r>
          </a:p>
          <a:p>
            <a:r>
              <a:rPr lang="en-US" sz="1800" b="1" dirty="0">
                <a:solidFill>
                  <a:srgbClr val="005A41"/>
                </a:solidFill>
                <a:latin typeface="Cambria"/>
                <a:cs typeface="Cambria"/>
              </a:rPr>
              <a:t>Sherrill, J. A. (1999). Preparing Teachers for Leadership Roles in the </a:t>
            </a:r>
            <a:r>
              <a:rPr lang="en-US" sz="1800" b="1" dirty="0" smtClean="0">
                <a:solidFill>
                  <a:srgbClr val="005A41"/>
                </a:solidFill>
                <a:latin typeface="Cambria"/>
                <a:cs typeface="Cambria"/>
              </a:rPr>
              <a:t>21</a:t>
            </a:r>
            <a:r>
              <a:rPr lang="en-US" sz="1800" b="1" baseline="30000" dirty="0" smtClean="0">
                <a:solidFill>
                  <a:srgbClr val="005A41"/>
                </a:solidFill>
                <a:latin typeface="Cambria"/>
                <a:cs typeface="Cambria"/>
              </a:rPr>
              <a:t>st</a:t>
            </a:r>
            <a:endParaRPr lang="en-US" sz="1800" b="1" dirty="0">
              <a:solidFill>
                <a:srgbClr val="005A41"/>
              </a:solidFill>
              <a:latin typeface="Cambria"/>
              <a:cs typeface="Cambria"/>
            </a:endParaRPr>
          </a:p>
          <a:p>
            <a:r>
              <a:rPr lang="en-US" sz="1800" b="1" dirty="0">
                <a:solidFill>
                  <a:srgbClr val="005A41"/>
                </a:solidFill>
                <a:latin typeface="Cambria"/>
                <a:cs typeface="Cambria"/>
              </a:rPr>
              <a:t> </a:t>
            </a:r>
            <a:r>
              <a:rPr lang="en-US" sz="1800" b="1" dirty="0" smtClean="0">
                <a:solidFill>
                  <a:srgbClr val="005A41"/>
                </a:solidFill>
                <a:latin typeface="Cambria"/>
                <a:cs typeface="Cambria"/>
              </a:rPr>
              <a:t>    Century</a:t>
            </a:r>
            <a:r>
              <a:rPr lang="en-US" sz="1800" b="1" dirty="0">
                <a:solidFill>
                  <a:srgbClr val="005A41"/>
                </a:solidFill>
                <a:latin typeface="Cambria"/>
                <a:cs typeface="Cambria"/>
              </a:rPr>
              <a:t>. </a:t>
            </a:r>
            <a:r>
              <a:rPr lang="en-US" sz="1800" b="1" i="1" dirty="0">
                <a:solidFill>
                  <a:srgbClr val="005A41"/>
                </a:solidFill>
                <a:latin typeface="Cambria"/>
                <a:cs typeface="Cambria"/>
              </a:rPr>
              <a:t>Theory into Practice, </a:t>
            </a:r>
            <a:r>
              <a:rPr lang="en-US" sz="1800" b="1" dirty="0">
                <a:solidFill>
                  <a:srgbClr val="005A41"/>
                </a:solidFill>
                <a:latin typeface="Cambria"/>
                <a:cs typeface="Cambria"/>
              </a:rPr>
              <a:t>38 (1), 56-61.</a:t>
            </a:r>
          </a:p>
          <a:p>
            <a:r>
              <a:rPr lang="en-US" sz="1800" b="1" dirty="0">
                <a:solidFill>
                  <a:srgbClr val="005A41"/>
                </a:solidFill>
                <a:latin typeface="Cambria"/>
                <a:cs typeface="Cambria"/>
              </a:rPr>
              <a:t> </a:t>
            </a:r>
          </a:p>
          <a:p>
            <a:r>
              <a:rPr lang="en-US" sz="1800" b="1" dirty="0">
                <a:solidFill>
                  <a:srgbClr val="005A41"/>
                </a:solidFill>
                <a:latin typeface="Cambria"/>
                <a:cs typeface="Cambria"/>
              </a:rPr>
              <a:t>Von Frank, V. (2010). Clarify the Coaches Role – Solid Partnership with </a:t>
            </a:r>
            <a:r>
              <a:rPr lang="en-US" sz="1800" b="1" dirty="0" smtClean="0">
                <a:solidFill>
                  <a:srgbClr val="005A41"/>
                </a:solidFill>
                <a:latin typeface="Cambria"/>
                <a:cs typeface="Cambria"/>
              </a:rPr>
              <a:t>the</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Principal </a:t>
            </a:r>
            <a:r>
              <a:rPr lang="en-US" sz="1800" b="1" dirty="0">
                <a:solidFill>
                  <a:srgbClr val="005A41"/>
                </a:solidFill>
                <a:latin typeface="Cambria"/>
                <a:cs typeface="Cambria"/>
              </a:rPr>
              <a:t>is Key to Effectiveness.  </a:t>
            </a:r>
            <a:r>
              <a:rPr lang="en-US" sz="1800" b="1" i="1" dirty="0">
                <a:solidFill>
                  <a:srgbClr val="005A41"/>
                </a:solidFill>
                <a:latin typeface="Cambria"/>
                <a:cs typeface="Cambria"/>
              </a:rPr>
              <a:t>The Learning Principal. </a:t>
            </a:r>
            <a:r>
              <a:rPr lang="en-US" sz="1800" b="1" dirty="0">
                <a:solidFill>
                  <a:srgbClr val="005A41"/>
                </a:solidFill>
                <a:latin typeface="Cambria"/>
                <a:cs typeface="Cambria"/>
              </a:rPr>
              <a:t>National </a:t>
            </a:r>
            <a:r>
              <a:rPr lang="en-US" sz="1800" b="1" dirty="0" smtClean="0">
                <a:solidFill>
                  <a:srgbClr val="005A41"/>
                </a:solidFill>
                <a:latin typeface="Cambria"/>
                <a:cs typeface="Cambria"/>
              </a:rPr>
              <a:t>Staff</a:t>
            </a:r>
          </a:p>
          <a:p>
            <a:r>
              <a:rPr lang="en-US" sz="1800" b="1" dirty="0">
                <a:solidFill>
                  <a:srgbClr val="005A41"/>
                </a:solidFill>
                <a:latin typeface="Cambria"/>
                <a:cs typeface="Cambria"/>
              </a:rPr>
              <a:t> </a:t>
            </a:r>
            <a:r>
              <a:rPr lang="en-US" sz="1800" b="1" dirty="0" smtClean="0">
                <a:solidFill>
                  <a:srgbClr val="005A41"/>
                </a:solidFill>
                <a:latin typeface="Cambria"/>
                <a:cs typeface="Cambria"/>
              </a:rPr>
              <a:t>    Development </a:t>
            </a:r>
            <a:r>
              <a:rPr lang="en-US" sz="1800" b="1" dirty="0">
                <a:solidFill>
                  <a:srgbClr val="005A41"/>
                </a:solidFill>
                <a:latin typeface="Cambria"/>
                <a:cs typeface="Cambria"/>
              </a:rPr>
              <a:t>Council V. 5, No. 5.</a:t>
            </a:r>
          </a:p>
        </p:txBody>
      </p:sp>
    </p:spTree>
    <p:extLst>
      <p:ext uri="{BB962C8B-B14F-4D97-AF65-F5344CB8AC3E}">
        <p14:creationId xmlns:p14="http://schemas.microsoft.com/office/powerpoint/2010/main" val="30463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Shape 155"/>
          <p:cNvSpPr txBox="1">
            <a:spLocks/>
          </p:cNvSpPr>
          <p:nvPr/>
        </p:nvSpPr>
        <p:spPr>
          <a:xfrm>
            <a:off x="1260089" y="1"/>
            <a:ext cx="7883911" cy="102591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3600" b="1" smtClean="0">
                <a:latin typeface="Cambria"/>
                <a:ea typeface="Cambria"/>
                <a:cs typeface="Cambria"/>
                <a:sym typeface="Cambria"/>
              </a:rPr>
              <a:t>Claims and Evidence</a:t>
            </a:r>
            <a:endParaRPr lang="en-US" sz="3600" b="1" dirty="0">
              <a:latin typeface="Cambria"/>
              <a:ea typeface="Cambria"/>
              <a:cs typeface="Cambria"/>
              <a:sym typeface="Cambria"/>
            </a:endParaRPr>
          </a:p>
        </p:txBody>
      </p:sp>
      <p:sp>
        <p:nvSpPr>
          <p:cNvPr id="6" name="Shape 156"/>
          <p:cNvSpPr txBox="1">
            <a:spLocks/>
          </p:cNvSpPr>
          <p:nvPr/>
        </p:nvSpPr>
        <p:spPr>
          <a:xfrm>
            <a:off x="0" y="1738684"/>
            <a:ext cx="9144000" cy="527805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80000"/>
              </a:lnSpc>
              <a:spcBef>
                <a:spcPts val="1200"/>
              </a:spcBef>
              <a:buClr>
                <a:srgbClr val="385723"/>
              </a:buClr>
              <a:buNone/>
            </a:pPr>
            <a:r>
              <a:rPr lang="en-US" b="1" u="sng" dirty="0" smtClean="0">
                <a:solidFill>
                  <a:srgbClr val="385723"/>
                </a:solidFill>
                <a:latin typeface="Calibri" charset="0"/>
                <a:ea typeface="Calibri" charset="0"/>
                <a:cs typeface="Calibri" charset="0"/>
                <a:sym typeface="Cambria"/>
              </a:rPr>
              <a:t>Component 1</a:t>
            </a:r>
            <a:r>
              <a:rPr lang="en-US" b="1" dirty="0" smtClean="0">
                <a:solidFill>
                  <a:srgbClr val="385723"/>
                </a:solidFill>
                <a:latin typeface="Calibri" charset="0"/>
                <a:ea typeface="Calibri" charset="0"/>
                <a:cs typeface="Calibri" charset="0"/>
                <a:sym typeface="Cambria"/>
              </a:rPr>
              <a:t>: Definition of teacher leadership purpose, roles and responsibilities </a:t>
            </a:r>
          </a:p>
          <a:p>
            <a:pPr marL="0" lvl="0" indent="0">
              <a:lnSpc>
                <a:spcPct val="80000"/>
              </a:lnSpc>
              <a:spcBef>
                <a:spcPts val="1200"/>
              </a:spcBef>
              <a:buClr>
                <a:srgbClr val="385723"/>
              </a:buClr>
              <a:buNone/>
            </a:pPr>
            <a:r>
              <a:rPr lang="en-US" sz="2400" b="1" dirty="0" smtClean="0">
                <a:solidFill>
                  <a:srgbClr val="385723"/>
                </a:solidFill>
                <a:latin typeface="Calibri" charset="0"/>
                <a:ea typeface="Calibri" charset="0"/>
                <a:cs typeface="Calibri" charset="0"/>
                <a:sym typeface="Cambria"/>
              </a:rPr>
              <a:t>Rationale</a:t>
            </a:r>
          </a:p>
          <a:p>
            <a:pPr marL="914400" lvl="2" indent="-457200">
              <a:lnSpc>
                <a:spcPct val="100000"/>
              </a:lnSpc>
              <a:spcBef>
                <a:spcPts val="1200"/>
              </a:spcBef>
              <a:buClr>
                <a:srgbClr val="385723"/>
              </a:buClr>
              <a:buFont typeface=".PingFangSC-Regular" charset="-122"/>
              <a:buChar char="★"/>
            </a:pPr>
            <a:r>
              <a:rPr lang="en-US" sz="2300" dirty="0" smtClean="0">
                <a:solidFill>
                  <a:srgbClr val="005A41"/>
                </a:solidFill>
                <a:latin typeface="Calibri" charset="0"/>
                <a:ea typeface="Calibri" charset="0"/>
                <a:cs typeface="Calibri" charset="0"/>
                <a:sym typeface="Cambria"/>
              </a:rPr>
              <a:t>Efforts to initiate or refine teacher leadership begins with clarity of goals and purpose, it is often necessary to define what the concept of teacher leadership is and to describe how it looks in action.</a:t>
            </a:r>
            <a:endParaRPr lang="en-US" sz="2300" dirty="0">
              <a:solidFill>
                <a:srgbClr val="005A41"/>
              </a:solidFill>
              <a:latin typeface="Calibri" charset="0"/>
              <a:ea typeface="Calibri" charset="0"/>
              <a:cs typeface="Calibri" charset="0"/>
              <a:sym typeface="Cambria"/>
            </a:endParaRPr>
          </a:p>
          <a:p>
            <a:pPr marL="914400" lvl="2" indent="-457200">
              <a:lnSpc>
                <a:spcPct val="100000"/>
              </a:lnSpc>
              <a:spcBef>
                <a:spcPts val="1200"/>
              </a:spcBef>
              <a:buClr>
                <a:srgbClr val="385723"/>
              </a:buClr>
              <a:buFont typeface=".PingFangSC-Regular" charset="-122"/>
              <a:buChar char="★"/>
            </a:pPr>
            <a:r>
              <a:rPr lang="en-US" sz="2300" dirty="0" smtClean="0">
                <a:solidFill>
                  <a:srgbClr val="005A41"/>
                </a:solidFill>
                <a:latin typeface="Calibri" charset="0"/>
                <a:ea typeface="Calibri" charset="0"/>
                <a:cs typeface="Calibri" charset="0"/>
                <a:sym typeface="Cambria"/>
              </a:rPr>
              <a:t>“Deliberate attention to planning for successful teacher leadership requires </a:t>
            </a:r>
            <a:r>
              <a:rPr lang="en-US" sz="2300" u="sng" dirty="0" smtClean="0">
                <a:solidFill>
                  <a:srgbClr val="005A41"/>
                </a:solidFill>
                <a:latin typeface="Calibri" charset="0"/>
                <a:ea typeface="Calibri" charset="0"/>
                <a:cs typeface="Calibri" charset="0"/>
                <a:sym typeface="Cambria"/>
              </a:rPr>
              <a:t>collaboration among stakeholders</a:t>
            </a:r>
            <a:r>
              <a:rPr lang="en-US" sz="2300" dirty="0" smtClean="0">
                <a:solidFill>
                  <a:srgbClr val="005A41"/>
                </a:solidFill>
                <a:latin typeface="Calibri" charset="0"/>
                <a:ea typeface="Calibri" charset="0"/>
                <a:cs typeface="Calibri" charset="0"/>
                <a:sym typeface="Cambria"/>
              </a:rPr>
              <a:t>, including, at a minimum, </a:t>
            </a:r>
            <a:r>
              <a:rPr lang="en-US" sz="2300" u="sng" dirty="0" smtClean="0">
                <a:solidFill>
                  <a:srgbClr val="005A41"/>
                </a:solidFill>
                <a:latin typeface="Calibri" charset="0"/>
                <a:ea typeface="Calibri" charset="0"/>
                <a:cs typeface="Calibri" charset="0"/>
                <a:sym typeface="Cambria"/>
              </a:rPr>
              <a:t>teachers, principals, central office staff, and teacher association representatives</a:t>
            </a:r>
            <a:r>
              <a:rPr lang="en-US" sz="2300" dirty="0" smtClean="0">
                <a:solidFill>
                  <a:srgbClr val="005A41"/>
                </a:solidFill>
                <a:latin typeface="Calibri" charset="0"/>
                <a:ea typeface="Calibri" charset="0"/>
                <a:cs typeface="Calibri" charset="0"/>
                <a:sym typeface="Cambria"/>
              </a:rPr>
              <a:t>, to specify the </a:t>
            </a:r>
            <a:r>
              <a:rPr lang="en-US" sz="2300" u="sng" dirty="0" smtClean="0">
                <a:solidFill>
                  <a:srgbClr val="005A41"/>
                </a:solidFill>
                <a:latin typeface="Calibri" charset="0"/>
                <a:ea typeface="Calibri" charset="0"/>
                <a:cs typeface="Calibri" charset="0"/>
                <a:sym typeface="Cambria"/>
              </a:rPr>
              <a:t>purpose and outcomes</a:t>
            </a:r>
            <a:r>
              <a:rPr lang="en-US" sz="2300" dirty="0" smtClean="0">
                <a:solidFill>
                  <a:srgbClr val="005A41"/>
                </a:solidFill>
                <a:latin typeface="Calibri" charset="0"/>
                <a:ea typeface="Calibri" charset="0"/>
                <a:cs typeface="Calibri" charset="0"/>
                <a:sym typeface="Cambria"/>
              </a:rPr>
              <a:t> of  teacher leadership within the education system; define teacher leadership; determine </a:t>
            </a:r>
            <a:r>
              <a:rPr lang="en-US" sz="2300" u="sng" dirty="0" smtClean="0">
                <a:solidFill>
                  <a:srgbClr val="005A41"/>
                </a:solidFill>
                <a:latin typeface="Calibri" charset="0"/>
                <a:ea typeface="Calibri" charset="0"/>
                <a:cs typeface="Calibri" charset="0"/>
                <a:sym typeface="Cambria"/>
              </a:rPr>
              <a:t>the roles and responsibilities </a:t>
            </a:r>
            <a:r>
              <a:rPr lang="en-US" sz="2300" dirty="0" smtClean="0">
                <a:solidFill>
                  <a:srgbClr val="005A41"/>
                </a:solidFill>
                <a:latin typeface="Calibri" charset="0"/>
                <a:ea typeface="Calibri" charset="0"/>
                <a:cs typeface="Calibri" charset="0"/>
                <a:sym typeface="Cambria"/>
              </a:rPr>
              <a:t>for teacher leaders; and establish the </a:t>
            </a:r>
            <a:r>
              <a:rPr lang="en-US" sz="2300" u="sng" dirty="0" smtClean="0">
                <a:solidFill>
                  <a:srgbClr val="005A41"/>
                </a:solidFill>
                <a:latin typeface="Calibri" charset="0"/>
                <a:ea typeface="Calibri" charset="0"/>
                <a:cs typeface="Calibri" charset="0"/>
                <a:sym typeface="Cambria"/>
              </a:rPr>
              <a:t>policies and conditions for success</a:t>
            </a:r>
            <a:r>
              <a:rPr lang="en-US" sz="2300" dirty="0" smtClean="0">
                <a:solidFill>
                  <a:srgbClr val="005A41"/>
                </a:solidFill>
                <a:latin typeface="Calibri" charset="0"/>
                <a:ea typeface="Calibri" charset="0"/>
                <a:cs typeface="Calibri" charset="0"/>
                <a:sym typeface="Cambria"/>
              </a:rPr>
              <a:t>.</a:t>
            </a:r>
            <a:r>
              <a:rPr lang="en-US" sz="2300" dirty="0" smtClean="0">
                <a:solidFill>
                  <a:srgbClr val="385723"/>
                </a:solidFill>
                <a:latin typeface="Calibri" charset="0"/>
                <a:ea typeface="Calibri" charset="0"/>
                <a:cs typeface="Calibri" charset="0"/>
                <a:sym typeface="Cambria"/>
              </a:rPr>
              <a:t>”</a:t>
            </a:r>
            <a:endParaRPr lang="en-US" sz="2300" dirty="0">
              <a:solidFill>
                <a:srgbClr val="385723"/>
              </a:solidFill>
              <a:latin typeface="Calibri" charset="0"/>
              <a:ea typeface="Calibri" charset="0"/>
              <a:cs typeface="Calibri" charset="0"/>
              <a:sym typeface="Cambria"/>
            </a:endParaRPr>
          </a:p>
        </p:txBody>
      </p:sp>
      <p:sp>
        <p:nvSpPr>
          <p:cNvPr id="7" name="Rectangle 6"/>
          <p:cNvSpPr/>
          <p:nvPr/>
        </p:nvSpPr>
        <p:spPr>
          <a:xfrm>
            <a:off x="262054" y="1183179"/>
            <a:ext cx="8619893" cy="512956"/>
          </a:xfrm>
          <a:prstGeom prst="rect">
            <a:avLst/>
          </a:prstGeom>
          <a:solidFill>
            <a:srgbClr val="00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smtClean="0">
                <a:solidFill>
                  <a:schemeClr val="bg1"/>
                </a:solidFill>
                <a:latin typeface="Calibri" charset="0"/>
                <a:ea typeface="Calibri" charset="0"/>
                <a:cs typeface="Calibri" charset="0"/>
                <a:sym typeface="Cambria"/>
              </a:rPr>
              <a:t>Elevating Teacher Leadership </a:t>
            </a:r>
            <a:r>
              <a:rPr lang="en-US" sz="2800" b="1" dirty="0">
                <a:solidFill>
                  <a:schemeClr val="bg1"/>
                </a:solidFill>
                <a:latin typeface="Calibri" charset="0"/>
                <a:ea typeface="Calibri" charset="0"/>
                <a:cs typeface="Calibri" charset="0"/>
                <a:sym typeface="Cambria"/>
              </a:rPr>
              <a:t>(Killion, et. al., 2016)</a:t>
            </a:r>
            <a:endParaRPr lang="en-US" sz="2600" b="1" dirty="0">
              <a:solidFill>
                <a:schemeClr val="bg1"/>
              </a:solidFill>
              <a:latin typeface="Calibri" charset="0"/>
              <a:ea typeface="Calibri" charset="0"/>
              <a:cs typeface="Calibri" charset="0"/>
              <a:sym typeface="Cambria"/>
            </a:endParaRPr>
          </a:p>
        </p:txBody>
      </p:sp>
    </p:spTree>
    <p:extLst>
      <p:ext uri="{BB962C8B-B14F-4D97-AF65-F5344CB8AC3E}">
        <p14:creationId xmlns:p14="http://schemas.microsoft.com/office/powerpoint/2010/main" val="22293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260088" y="1"/>
            <a:ext cx="7883912" cy="10219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385723"/>
              </a:buClr>
              <a:buSzPct val="25000"/>
              <a:buFont typeface="Cambria"/>
              <a:buNone/>
            </a:pPr>
            <a:r>
              <a:rPr lang="en-US" sz="3600" b="1" i="0" u="none" strike="noStrike" cap="none" dirty="0">
                <a:solidFill>
                  <a:srgbClr val="FFFFFF"/>
                </a:solidFill>
                <a:latin typeface="Cambria"/>
                <a:ea typeface="Cambria"/>
                <a:cs typeface="Cambria"/>
                <a:sym typeface="Cambria"/>
              </a:rPr>
              <a:t>What is UTRPP?</a:t>
            </a:r>
          </a:p>
        </p:txBody>
      </p:sp>
      <p:sp>
        <p:nvSpPr>
          <p:cNvPr id="84" name="Shape 84"/>
          <p:cNvSpPr txBox="1"/>
          <p:nvPr/>
        </p:nvSpPr>
        <p:spPr>
          <a:xfrm>
            <a:off x="211678" y="1243890"/>
            <a:ext cx="8766951" cy="5223299"/>
          </a:xfrm>
          <a:prstGeom prst="rect">
            <a:avLst/>
          </a:prstGeom>
          <a:noFill/>
          <a:ln>
            <a:noFill/>
          </a:ln>
        </p:spPr>
        <p:txBody>
          <a:bodyPr lIns="91425" tIns="91425" rIns="91425" bIns="91425" anchor="t" anchorCtr="0">
            <a:noAutofit/>
          </a:bodyPr>
          <a:lstStyle/>
          <a:p>
            <a:pPr marL="342900" marR="0" lvl="0" indent="-228600" algn="ctr" rtl="0">
              <a:lnSpc>
                <a:spcPct val="100000"/>
              </a:lnSpc>
              <a:spcBef>
                <a:spcPts val="0"/>
              </a:spcBef>
              <a:spcAft>
                <a:spcPts val="0"/>
              </a:spcAft>
              <a:buClr>
                <a:schemeClr val="accent1"/>
              </a:buClr>
              <a:buSzPct val="25000"/>
              <a:buFont typeface="Arial"/>
              <a:buNone/>
            </a:pPr>
            <a:r>
              <a:rPr lang="en-US" sz="2800" b="1" dirty="0" smtClean="0">
                <a:solidFill>
                  <a:srgbClr val="385723"/>
                </a:solidFill>
                <a:latin typeface="Calibri" charset="0"/>
                <a:ea typeface="Calibri" charset="0"/>
                <a:cs typeface="Calibri" charset="0"/>
                <a:sym typeface="Cambria"/>
              </a:rPr>
              <a:t>   </a:t>
            </a:r>
            <a:r>
              <a:rPr lang="en-US" sz="3600" i="1" dirty="0" smtClean="0">
                <a:solidFill>
                  <a:srgbClr val="005A41"/>
                </a:solidFill>
                <a:latin typeface="Calibri" charset="0"/>
                <a:ea typeface="Calibri" charset="0"/>
                <a:cs typeface="Calibri" charset="0"/>
                <a:sym typeface="Cambria"/>
              </a:rPr>
              <a:t>The U</a:t>
            </a:r>
            <a:r>
              <a:rPr lang="en-US" sz="3600" i="1" u="none" strike="noStrike" cap="none" dirty="0" smtClean="0">
                <a:solidFill>
                  <a:srgbClr val="005A41"/>
                </a:solidFill>
                <a:latin typeface="Calibri" charset="0"/>
                <a:ea typeface="Calibri" charset="0"/>
                <a:cs typeface="Calibri" charset="0"/>
                <a:sym typeface="Cambria"/>
              </a:rPr>
              <a:t>rban </a:t>
            </a:r>
            <a:r>
              <a:rPr lang="en-US" sz="3600" i="1" u="none" strike="noStrike" cap="none" dirty="0">
                <a:solidFill>
                  <a:srgbClr val="005A41"/>
                </a:solidFill>
                <a:latin typeface="Calibri" charset="0"/>
                <a:ea typeface="Calibri" charset="0"/>
                <a:cs typeface="Calibri" charset="0"/>
                <a:sym typeface="Cambria"/>
              </a:rPr>
              <a:t>Teacher Residency Partnership </a:t>
            </a:r>
            <a:r>
              <a:rPr lang="en-US" sz="3600" i="1" u="none" strike="noStrike" cap="none" dirty="0" smtClean="0">
                <a:solidFill>
                  <a:srgbClr val="005A41"/>
                </a:solidFill>
                <a:latin typeface="Calibri" charset="0"/>
                <a:ea typeface="Calibri" charset="0"/>
                <a:cs typeface="Calibri" charset="0"/>
                <a:sym typeface="Cambria"/>
              </a:rPr>
              <a:t>Program (</a:t>
            </a:r>
            <a:r>
              <a:rPr lang="en-US" sz="3600" i="1" u="none" strike="noStrike" cap="none" dirty="0">
                <a:solidFill>
                  <a:srgbClr val="005A41"/>
                </a:solidFill>
                <a:latin typeface="Calibri" charset="0"/>
                <a:ea typeface="Calibri" charset="0"/>
                <a:cs typeface="Calibri" charset="0"/>
                <a:sym typeface="Cambria"/>
              </a:rPr>
              <a:t>UTRPP</a:t>
            </a:r>
            <a:r>
              <a:rPr lang="en-US" sz="3600" i="1" u="none" strike="noStrike" cap="none" dirty="0" smtClean="0">
                <a:solidFill>
                  <a:srgbClr val="005A41"/>
                </a:solidFill>
                <a:latin typeface="Calibri" charset="0"/>
                <a:ea typeface="Calibri" charset="0"/>
                <a:cs typeface="Calibri" charset="0"/>
                <a:sym typeface="Cambria"/>
              </a:rPr>
              <a:t>) is a partnership between the University of South Florida and Hillsborough County Public Schools, designed to provide high-intensity, job-embedded professional development, through rigorous coursework and field experience, to pre-service teachers, known as residents. </a:t>
            </a:r>
            <a:endParaRPr lang="en-US" sz="2600" i="1" u="none" strike="noStrike" cap="none" dirty="0">
              <a:solidFill>
                <a:srgbClr val="005A41"/>
              </a:solidFill>
              <a:latin typeface="Calibri" charset="0"/>
              <a:ea typeface="Calibri" charset="0"/>
              <a:cs typeface="Calibri" charset="0"/>
              <a:sym typeface="Cambria"/>
            </a:endParaRPr>
          </a:p>
          <a:p>
            <a:pPr marL="381000" marR="0" lvl="1" indent="0" algn="l" rtl="0">
              <a:lnSpc>
                <a:spcPct val="90000"/>
              </a:lnSpc>
              <a:spcBef>
                <a:spcPts val="500"/>
              </a:spcBef>
              <a:buClr>
                <a:schemeClr val="dk1"/>
              </a:buClr>
              <a:buFont typeface="Arial"/>
              <a:buNone/>
            </a:pPr>
            <a:endParaRPr sz="2400" b="0" i="0" u="none" strike="noStrike" cap="none" dirty="0">
              <a:solidFill>
                <a:schemeClr val="dk1"/>
              </a:solidFill>
              <a:latin typeface="Calibri" charset="0"/>
              <a:ea typeface="Calibri" charset="0"/>
              <a:cs typeface="Calibri"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5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25" name="Group 24"/>
          <p:cNvGrpSpPr/>
          <p:nvPr/>
        </p:nvGrpSpPr>
        <p:grpSpPr>
          <a:xfrm>
            <a:off x="2996423" y="3276005"/>
            <a:ext cx="3441088" cy="1417807"/>
            <a:chOff x="2996423" y="3276004"/>
            <a:chExt cx="3441088" cy="1417807"/>
          </a:xfrm>
        </p:grpSpPr>
        <p:cxnSp>
          <p:nvCxnSpPr>
            <p:cNvPr id="21" name="Straight Connector 20"/>
            <p:cNvCxnSpPr/>
            <p:nvPr/>
          </p:nvCxnSpPr>
          <p:spPr>
            <a:xfrm rot="3360000">
              <a:off x="3665974" y="4024260"/>
              <a:ext cx="0" cy="1339102"/>
            </a:xfrm>
            <a:prstGeom prst="line">
              <a:avLst/>
            </a:prstGeom>
            <a:ln w="25400">
              <a:solidFill>
                <a:srgbClr val="013B2C"/>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3360000">
              <a:off x="5767960" y="2606453"/>
              <a:ext cx="0" cy="1339102"/>
            </a:xfrm>
            <a:prstGeom prst="line">
              <a:avLst/>
            </a:prstGeom>
            <a:ln w="25400">
              <a:solidFill>
                <a:srgbClr val="013B2C"/>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968607" y="3313115"/>
            <a:ext cx="3489288" cy="2456670"/>
            <a:chOff x="2968607" y="3313115"/>
            <a:chExt cx="3489288" cy="2456670"/>
          </a:xfrm>
        </p:grpSpPr>
        <p:cxnSp>
          <p:nvCxnSpPr>
            <p:cNvPr id="18" name="Straight Connector 17"/>
            <p:cNvCxnSpPr/>
            <p:nvPr/>
          </p:nvCxnSpPr>
          <p:spPr>
            <a:xfrm rot="7320000">
              <a:off x="3638158" y="2643564"/>
              <a:ext cx="0" cy="133910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7320000">
              <a:off x="5788344" y="3987149"/>
              <a:ext cx="0" cy="133910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6967" y="4430683"/>
              <a:ext cx="0" cy="1339102"/>
            </a:xfrm>
            <a:prstGeom prst="line">
              <a:avLst/>
            </a:prstGeom>
            <a:ln w="92075">
              <a:solidFill>
                <a:srgbClr val="013B2C"/>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716967" y="1895231"/>
            <a:ext cx="0" cy="1339102"/>
          </a:xfrm>
          <a:prstGeom prst="line">
            <a:avLst/>
          </a:prstGeom>
          <a:ln w="92075">
            <a:solidFill>
              <a:srgbClr val="013B2C"/>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821365" y="2062021"/>
            <a:ext cx="3788383" cy="3788383"/>
          </a:xfrm>
          <a:prstGeom prst="ellipse">
            <a:avLst/>
          </a:prstGeom>
          <a:noFill/>
          <a:ln w="92075">
            <a:solidFill>
              <a:srgbClr val="013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0" name="Shape 90"/>
          <p:cNvSpPr txBox="1">
            <a:spLocks noGrp="1"/>
          </p:cNvSpPr>
          <p:nvPr>
            <p:ph type="ctrTitle" idx="4294967295"/>
          </p:nvPr>
        </p:nvSpPr>
        <p:spPr>
          <a:xfrm>
            <a:off x="1276275" y="1"/>
            <a:ext cx="7867500" cy="1010935"/>
          </a:xfrm>
          <a:prstGeom prst="rect">
            <a:avLst/>
          </a:prstGeom>
        </p:spPr>
        <p:txBody>
          <a:bodyPr lIns="91425" tIns="91425" rIns="91425" bIns="91425" anchor="ctr" anchorCtr="0">
            <a:noAutofit/>
          </a:bodyPr>
          <a:lstStyle/>
          <a:p>
            <a:pPr lvl="0" algn="ctr" rtl="0">
              <a:lnSpc>
                <a:spcPct val="100000"/>
              </a:lnSpc>
              <a:spcBef>
                <a:spcPts val="0"/>
              </a:spcBef>
              <a:buNone/>
            </a:pPr>
            <a:r>
              <a:rPr lang="en-US" sz="3600" b="1" dirty="0">
                <a:solidFill>
                  <a:srgbClr val="FFFFFF"/>
                </a:solidFill>
                <a:latin typeface="Cambria"/>
                <a:ea typeface="Cambria"/>
                <a:cs typeface="Cambria"/>
                <a:sym typeface="Cambria"/>
              </a:rPr>
              <a:t>UTRPP </a:t>
            </a:r>
            <a:r>
              <a:rPr lang="en-US" sz="3600" b="1" dirty="0" smtClean="0">
                <a:solidFill>
                  <a:srgbClr val="FFFFFF"/>
                </a:solidFill>
                <a:latin typeface="Cambria"/>
                <a:ea typeface="Cambria"/>
                <a:cs typeface="Cambria"/>
                <a:sym typeface="Cambria"/>
              </a:rPr>
              <a:t>Schools</a:t>
            </a:r>
            <a:endParaRPr sz="3000" dirty="0"/>
          </a:p>
        </p:txBody>
      </p:sp>
      <p:sp>
        <p:nvSpPr>
          <p:cNvPr id="3" name="Oval 2"/>
          <p:cNvSpPr/>
          <p:nvPr/>
        </p:nvSpPr>
        <p:spPr>
          <a:xfrm>
            <a:off x="3839776" y="3077145"/>
            <a:ext cx="1758136" cy="1758136"/>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alibri" charset="0"/>
              <a:ea typeface="Calibri" charset="0"/>
              <a:cs typeface="Calibri" charset="0"/>
            </a:endParaRPr>
          </a:p>
          <a:p>
            <a:pPr algn="ctr"/>
            <a:r>
              <a:rPr lang="en-US" sz="2400" b="1" dirty="0" smtClean="0">
                <a:latin typeface="Calibri" charset="0"/>
                <a:ea typeface="Calibri" charset="0"/>
                <a:cs typeface="Calibri" charset="0"/>
              </a:rPr>
              <a:t>UTRPP</a:t>
            </a:r>
          </a:p>
          <a:p>
            <a:pPr algn="ctr"/>
            <a:endParaRPr lang="en-US" sz="2400" b="1" dirty="0">
              <a:latin typeface="Calibri" charset="0"/>
              <a:ea typeface="Calibri" charset="0"/>
              <a:cs typeface="Calibri" charset="0"/>
            </a:endParaRPr>
          </a:p>
        </p:txBody>
      </p:sp>
      <p:sp>
        <p:nvSpPr>
          <p:cNvPr id="7" name="Oval 6"/>
          <p:cNvSpPr/>
          <p:nvPr/>
        </p:nvSpPr>
        <p:spPr>
          <a:xfrm>
            <a:off x="4135396" y="1404462"/>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Calibri" charset="0"/>
                <a:ea typeface="Calibri" charset="0"/>
                <a:cs typeface="Calibri" charset="0"/>
              </a:rPr>
              <a:t>Mort</a:t>
            </a:r>
            <a:endParaRPr lang="en-US" sz="1600" dirty="0">
              <a:latin typeface="Calibri" charset="0"/>
              <a:ea typeface="Calibri" charset="0"/>
              <a:cs typeface="Calibri" charset="0"/>
            </a:endParaRPr>
          </a:p>
        </p:txBody>
      </p:sp>
      <p:sp>
        <p:nvSpPr>
          <p:cNvPr id="9" name="Oval 8"/>
          <p:cNvSpPr/>
          <p:nvPr/>
        </p:nvSpPr>
        <p:spPr>
          <a:xfrm>
            <a:off x="4135396" y="5345561"/>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Calibri" charset="0"/>
                <a:ea typeface="Calibri" charset="0"/>
                <a:cs typeface="Calibri" charset="0"/>
              </a:rPr>
              <a:t>Pizzo</a:t>
            </a:r>
            <a:endParaRPr lang="en-US" sz="1600" dirty="0">
              <a:latin typeface="Calibri" charset="0"/>
              <a:ea typeface="Calibri" charset="0"/>
              <a:cs typeface="Calibri" charset="0"/>
            </a:endParaRPr>
          </a:p>
        </p:txBody>
      </p:sp>
      <p:sp>
        <p:nvSpPr>
          <p:cNvPr id="10" name="Oval 9"/>
          <p:cNvSpPr/>
          <p:nvPr/>
        </p:nvSpPr>
        <p:spPr>
          <a:xfrm>
            <a:off x="5685415" y="4330800"/>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USF-Patel</a:t>
            </a:r>
            <a:endParaRPr lang="en-US" sz="1600" dirty="0">
              <a:latin typeface="Calibri" charset="0"/>
              <a:ea typeface="Calibri" charset="0"/>
              <a:cs typeface="Calibri" charset="0"/>
            </a:endParaRPr>
          </a:p>
        </p:txBody>
      </p:sp>
      <p:sp>
        <p:nvSpPr>
          <p:cNvPr id="11" name="Oval 10"/>
          <p:cNvSpPr/>
          <p:nvPr/>
        </p:nvSpPr>
        <p:spPr>
          <a:xfrm>
            <a:off x="2604299" y="4330800"/>
            <a:ext cx="1160320" cy="1160320"/>
          </a:xfrm>
          <a:prstGeom prst="ellipse">
            <a:avLst/>
          </a:prstGeom>
          <a:solidFill>
            <a:schemeClr val="bg1">
              <a:lumMod val="65000"/>
            </a:schemeClr>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Shaw</a:t>
            </a:r>
            <a:endParaRPr lang="en-US" sz="1600" dirty="0">
              <a:latin typeface="Calibri" charset="0"/>
              <a:ea typeface="Calibri" charset="0"/>
              <a:cs typeface="Calibri" charset="0"/>
            </a:endParaRPr>
          </a:p>
        </p:txBody>
      </p:sp>
      <p:sp>
        <p:nvSpPr>
          <p:cNvPr id="12" name="Oval 11"/>
          <p:cNvSpPr/>
          <p:nvPr/>
        </p:nvSpPr>
        <p:spPr>
          <a:xfrm>
            <a:off x="5685415" y="2399115"/>
            <a:ext cx="1160320" cy="1160320"/>
          </a:xfrm>
          <a:prstGeom prst="ellipse">
            <a:avLst/>
          </a:prstGeom>
          <a:solidFill>
            <a:schemeClr val="bg1">
              <a:lumMod val="65000"/>
            </a:schemeClr>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MOSI</a:t>
            </a:r>
            <a:endParaRPr lang="en-US" sz="1600" dirty="0">
              <a:latin typeface="Calibri" charset="0"/>
              <a:ea typeface="Calibri" charset="0"/>
              <a:cs typeface="Calibri" charset="0"/>
            </a:endParaRPr>
          </a:p>
        </p:txBody>
      </p:sp>
      <p:sp>
        <p:nvSpPr>
          <p:cNvPr id="13" name="Oval 12"/>
          <p:cNvSpPr/>
          <p:nvPr/>
        </p:nvSpPr>
        <p:spPr>
          <a:xfrm>
            <a:off x="2604299" y="2399115"/>
            <a:ext cx="1160320"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Witter</a:t>
            </a:r>
            <a:endParaRPr lang="en-US" sz="16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1)">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143000" y="1441144"/>
            <a:ext cx="6858000" cy="2387700"/>
          </a:xfrm>
          <a:prstGeom prst="rect">
            <a:avLst/>
          </a:prstGeom>
        </p:spPr>
        <p:txBody>
          <a:bodyPr lIns="91425" tIns="91425" rIns="91425" bIns="91425" anchor="b" anchorCtr="0">
            <a:noAutofit/>
          </a:bodyPr>
          <a:lstStyle/>
          <a:p>
            <a:pPr lvl="0" algn="l">
              <a:spcBef>
                <a:spcPts val="0"/>
              </a:spcBef>
              <a:buNone/>
            </a:pPr>
            <a:r>
              <a:rPr lang="en-US" sz="4800"/>
              <a:t>Comparing Schools</a:t>
            </a:r>
          </a:p>
        </p:txBody>
      </p:sp>
      <p:sp>
        <p:nvSpPr>
          <p:cNvPr id="97" name="Shape 97"/>
          <p:cNvSpPr txBox="1">
            <a:spLocks noGrp="1"/>
          </p:cNvSpPr>
          <p:nvPr>
            <p:ph type="subTitle" idx="1"/>
          </p:nvPr>
        </p:nvSpPr>
        <p:spPr>
          <a:xfrm>
            <a:off x="1260088" y="1"/>
            <a:ext cx="7883912" cy="1025912"/>
          </a:xfrm>
          <a:prstGeom prst="rect">
            <a:avLst/>
          </a:prstGeom>
        </p:spPr>
        <p:txBody>
          <a:bodyPr lIns="91425" tIns="91425" rIns="91425" bIns="91425" anchor="ctr" anchorCtr="0">
            <a:noAutofit/>
          </a:bodyPr>
          <a:lstStyle/>
          <a:p>
            <a:pPr lvl="0">
              <a:spcBef>
                <a:spcPts val="0"/>
              </a:spcBef>
              <a:buNone/>
            </a:pPr>
            <a:r>
              <a:rPr lang="en-US" sz="3600" b="1" dirty="0">
                <a:solidFill>
                  <a:srgbClr val="FFFFFF"/>
                </a:solidFill>
                <a:latin typeface="Cambria"/>
                <a:ea typeface="Cambria"/>
                <a:cs typeface="Cambria"/>
                <a:sym typeface="Cambria"/>
              </a:rPr>
              <a:t>UTRPP School </a:t>
            </a:r>
            <a:r>
              <a:rPr lang="en-US" sz="3600" b="1" dirty="0" smtClean="0">
                <a:solidFill>
                  <a:srgbClr val="FFFFFF"/>
                </a:solidFill>
                <a:latin typeface="Cambria"/>
                <a:ea typeface="Cambria"/>
                <a:cs typeface="Cambria"/>
                <a:sym typeface="Cambria"/>
              </a:rPr>
              <a:t>Statistics (2016)</a:t>
            </a:r>
            <a:endParaRPr lang="en-US" sz="3600" b="1" dirty="0">
              <a:solidFill>
                <a:srgbClr val="FFFFFF"/>
              </a:solidFill>
              <a:latin typeface="Cambria"/>
              <a:ea typeface="Cambria"/>
              <a:cs typeface="Cambria"/>
              <a:sym typeface="Cambria"/>
            </a:endParaRPr>
          </a:p>
        </p:txBody>
      </p:sp>
      <p:graphicFrame>
        <p:nvGraphicFramePr>
          <p:cNvPr id="98" name="Shape 98"/>
          <p:cNvGraphicFramePr/>
          <p:nvPr>
            <p:extLst>
              <p:ext uri="{D42A27DB-BD31-4B8C-83A1-F6EECF244321}">
                <p14:modId xmlns:p14="http://schemas.microsoft.com/office/powerpoint/2010/main" val="751214252"/>
              </p:ext>
            </p:extLst>
          </p:nvPr>
        </p:nvGraphicFramePr>
        <p:xfrm>
          <a:off x="0" y="1161922"/>
          <a:ext cx="9144001" cy="5315173"/>
        </p:xfrm>
        <a:graphic>
          <a:graphicData uri="http://schemas.openxmlformats.org/drawingml/2006/table">
            <a:tbl>
              <a:tblPr>
                <a:noFill/>
                <a:tableStyleId>{4E0EB737-BB0D-47C5-8566-37CFD5A0E297}</a:tableStyleId>
              </a:tblPr>
              <a:tblGrid>
                <a:gridCol w="1598533">
                  <a:extLst>
                    <a:ext uri="{9D8B030D-6E8A-4147-A177-3AD203B41FA5}">
                      <a16:colId xmlns:a16="http://schemas.microsoft.com/office/drawing/2014/main" xmlns="" val="20000"/>
                    </a:ext>
                  </a:extLst>
                </a:gridCol>
                <a:gridCol w="1257578">
                  <a:extLst>
                    <a:ext uri="{9D8B030D-6E8A-4147-A177-3AD203B41FA5}">
                      <a16:colId xmlns:a16="http://schemas.microsoft.com/office/drawing/2014/main" xmlns="" val="20001"/>
                    </a:ext>
                  </a:extLst>
                </a:gridCol>
                <a:gridCol w="1257578">
                  <a:extLst>
                    <a:ext uri="{9D8B030D-6E8A-4147-A177-3AD203B41FA5}">
                      <a16:colId xmlns:a16="http://schemas.microsoft.com/office/drawing/2014/main" xmlns="" val="20002"/>
                    </a:ext>
                  </a:extLst>
                </a:gridCol>
                <a:gridCol w="1257578">
                  <a:extLst>
                    <a:ext uri="{9D8B030D-6E8A-4147-A177-3AD203B41FA5}">
                      <a16:colId xmlns:a16="http://schemas.microsoft.com/office/drawing/2014/main" xmlns="" val="20003"/>
                    </a:ext>
                  </a:extLst>
                </a:gridCol>
                <a:gridCol w="1257578">
                  <a:extLst>
                    <a:ext uri="{9D8B030D-6E8A-4147-A177-3AD203B41FA5}">
                      <a16:colId xmlns:a16="http://schemas.microsoft.com/office/drawing/2014/main" xmlns="" val="20004"/>
                    </a:ext>
                  </a:extLst>
                </a:gridCol>
                <a:gridCol w="1257578">
                  <a:extLst>
                    <a:ext uri="{9D8B030D-6E8A-4147-A177-3AD203B41FA5}">
                      <a16:colId xmlns:a16="http://schemas.microsoft.com/office/drawing/2014/main" xmlns="" val="20005"/>
                    </a:ext>
                  </a:extLst>
                </a:gridCol>
                <a:gridCol w="1257578">
                  <a:extLst>
                    <a:ext uri="{9D8B030D-6E8A-4147-A177-3AD203B41FA5}">
                      <a16:colId xmlns:a16="http://schemas.microsoft.com/office/drawing/2014/main" xmlns="" val="20006"/>
                    </a:ext>
                  </a:extLst>
                </a:gridCol>
              </a:tblGrid>
              <a:tr h="384104">
                <a:tc>
                  <a:txBody>
                    <a:bodyPr/>
                    <a:lstStyle/>
                    <a:p>
                      <a:pPr lvl="0" algn="ctr">
                        <a:spcBef>
                          <a:spcPts val="0"/>
                        </a:spcBef>
                        <a:buNone/>
                      </a:pPr>
                      <a:r>
                        <a:rPr lang="en-US" sz="1400" b="1">
                          <a:solidFill>
                            <a:schemeClr val="bg1"/>
                          </a:solidFill>
                        </a:rPr>
                        <a:t>School</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sz="1400" b="1">
                          <a:solidFill>
                            <a:schemeClr val="bg1"/>
                          </a:solidFill>
                        </a:rPr>
                        <a:t>Mort </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sz="1400" b="1">
                          <a:solidFill>
                            <a:schemeClr val="bg1"/>
                          </a:solidFill>
                        </a:rPr>
                        <a:t>Pizzo</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sz="1400" b="1" dirty="0" smtClean="0">
                          <a:solidFill>
                            <a:schemeClr val="bg1"/>
                          </a:solidFill>
                        </a:rPr>
                        <a:t>USF-Patel</a:t>
                      </a:r>
                      <a:endParaRPr lang="en-US" sz="1400" b="1" dirty="0">
                        <a:solidFill>
                          <a:schemeClr val="bg1"/>
                        </a:solidFill>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sz="1400" b="1">
                          <a:solidFill>
                            <a:schemeClr val="bg1"/>
                          </a:solidFill>
                        </a:rPr>
                        <a:t>Witter</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sz="1400" b="1">
                          <a:solidFill>
                            <a:schemeClr val="bg1"/>
                          </a:solidFill>
                        </a:rPr>
                        <a:t>Shaw</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tc>
                  <a:txBody>
                    <a:bodyPr/>
                    <a:lstStyle/>
                    <a:p>
                      <a:pPr lvl="0" algn="ctr">
                        <a:spcBef>
                          <a:spcPts val="0"/>
                        </a:spcBef>
                        <a:buNone/>
                      </a:pPr>
                      <a:r>
                        <a:rPr lang="en-US" sz="1400" b="1" dirty="0">
                          <a:solidFill>
                            <a:schemeClr val="bg1"/>
                          </a:solidFill>
                        </a:rPr>
                        <a:t>MOSI</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5A41"/>
                    </a:solidFill>
                  </a:tcPr>
                </a:tc>
                <a:extLst>
                  <a:ext uri="{0D108BD9-81ED-4DB2-BD59-A6C34878D82A}">
                    <a16:rowId xmlns:a16="http://schemas.microsoft.com/office/drawing/2014/main" xmlns="" val="10000"/>
                  </a:ext>
                </a:extLst>
              </a:tr>
              <a:tr h="807060">
                <a:tc>
                  <a:txBody>
                    <a:bodyPr/>
                    <a:lstStyle/>
                    <a:p>
                      <a:pPr lvl="0" algn="ctr" rtl="0">
                        <a:spcBef>
                          <a:spcPts val="0"/>
                        </a:spcBef>
                        <a:buNone/>
                      </a:pPr>
                      <a:endParaRPr sz="1400" b="1" i="1" dirty="0">
                        <a:solidFill>
                          <a:schemeClr val="dk1"/>
                        </a:solidFill>
                      </a:endParaRPr>
                    </a:p>
                    <a:p>
                      <a:pPr lvl="0" algn="ctr" rtl="0">
                        <a:spcBef>
                          <a:spcPts val="0"/>
                        </a:spcBef>
                        <a:buClr>
                          <a:schemeClr val="dk1"/>
                        </a:buClr>
                        <a:buSzPct val="78571"/>
                        <a:buFont typeface="Arial"/>
                        <a:buNone/>
                      </a:pPr>
                      <a:r>
                        <a:rPr lang="en-US" sz="1400" b="1" i="1" dirty="0">
                          <a:solidFill>
                            <a:schemeClr val="dk1"/>
                          </a:solidFill>
                        </a:rPr>
                        <a:t>Title 1</a:t>
                      </a:r>
                    </a:p>
                    <a:p>
                      <a:pPr lvl="0" algn="ctr">
                        <a:spcBef>
                          <a:spcPts val="0"/>
                        </a:spcBef>
                        <a:buNone/>
                      </a:pPr>
                      <a:endParaRPr sz="1400" b="1" i="1"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a:spcBef>
                          <a:spcPts val="0"/>
                        </a:spcBef>
                        <a:buNone/>
                      </a:pPr>
                      <a:r>
                        <a:rPr lang="en-US" sz="1400"/>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No</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a:t>Yes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69924">
                <a:tc>
                  <a:txBody>
                    <a:bodyPr/>
                    <a:lstStyle/>
                    <a:p>
                      <a:pPr lvl="0" algn="ctr">
                        <a:spcBef>
                          <a:spcPts val="0"/>
                        </a:spcBef>
                        <a:buNone/>
                      </a:pPr>
                      <a:r>
                        <a:rPr lang="en-US" sz="1400" b="1" i="1" dirty="0"/>
                        <a:t>Number of UTRPP </a:t>
                      </a:r>
                      <a:r>
                        <a:rPr lang="en-US" sz="1400" b="1" i="1" dirty="0" smtClean="0"/>
                        <a:t>Collaborating </a:t>
                      </a:r>
                      <a:r>
                        <a:rPr lang="en-US" sz="1400" b="1" i="1" dirty="0"/>
                        <a:t>Teachers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a:spcBef>
                          <a:spcPts val="0"/>
                        </a:spcBef>
                        <a:buNone/>
                      </a:pPr>
                      <a:r>
                        <a:rPr lang="en-US" sz="1400" dirty="0" smtClean="0"/>
                        <a:t>11</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11</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a:t>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a:t>8</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a:t>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a:t>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68196">
                <a:tc>
                  <a:txBody>
                    <a:bodyPr/>
                    <a:lstStyle/>
                    <a:p>
                      <a:pPr lvl="0" algn="ctr">
                        <a:spcBef>
                          <a:spcPts val="0"/>
                        </a:spcBef>
                        <a:buClr>
                          <a:schemeClr val="dk1"/>
                        </a:buClr>
                        <a:buSzPct val="78571"/>
                        <a:buFont typeface="Arial"/>
                        <a:buNone/>
                      </a:pPr>
                      <a:r>
                        <a:rPr lang="en-US" sz="1400" b="1" i="1" dirty="0">
                          <a:solidFill>
                            <a:schemeClr val="dk1"/>
                          </a:solidFill>
                        </a:rPr>
                        <a:t>Number </a:t>
                      </a:r>
                      <a:r>
                        <a:rPr lang="en-US" sz="1400" b="1" i="1" dirty="0" smtClean="0">
                          <a:solidFill>
                            <a:schemeClr val="dk1"/>
                          </a:solidFill>
                        </a:rPr>
                        <a:t>of</a:t>
                      </a:r>
                    </a:p>
                    <a:p>
                      <a:pPr lvl="0" algn="ctr">
                        <a:spcBef>
                          <a:spcPts val="0"/>
                        </a:spcBef>
                        <a:buClr>
                          <a:schemeClr val="dk1"/>
                        </a:buClr>
                        <a:buSzPct val="78571"/>
                        <a:buFont typeface="Arial"/>
                        <a:buNone/>
                      </a:pPr>
                      <a:r>
                        <a:rPr lang="en-US" sz="1400" b="1" i="1" dirty="0" smtClean="0">
                          <a:solidFill>
                            <a:schemeClr val="dk1"/>
                          </a:solidFill>
                        </a:rPr>
                        <a:t>Teachers</a:t>
                      </a:r>
                      <a:endParaRPr lang="en-US" sz="1400" b="1" i="1" dirty="0">
                        <a:solidFill>
                          <a:schemeClr val="dk1"/>
                        </a:solidFill>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a:spcBef>
                          <a:spcPts val="0"/>
                        </a:spcBef>
                        <a:buClr>
                          <a:schemeClr val="dk1"/>
                        </a:buClr>
                        <a:buSzPct val="78571"/>
                        <a:buFont typeface="Arial"/>
                        <a:buNone/>
                      </a:pPr>
                      <a:r>
                        <a:rPr lang="en-US" sz="1400" dirty="0" smtClean="0">
                          <a:solidFill>
                            <a:schemeClr val="dk1"/>
                          </a:solidFill>
                        </a:rPr>
                        <a:t>49</a:t>
                      </a:r>
                      <a:endParaRPr lang="en-US" sz="1400" dirty="0">
                        <a:solidFill>
                          <a:schemeClr val="dk1"/>
                        </a:solidFill>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37</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12</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29</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34</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1400" dirty="0" smtClean="0"/>
                        <a:t>18</a:t>
                      </a:r>
                      <a:endParaRPr lang="en-US" sz="1400"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57914">
                <a:tc>
                  <a:txBody>
                    <a:bodyPr/>
                    <a:lstStyle/>
                    <a:p>
                      <a:pPr lvl="0" algn="ctr">
                        <a:spcBef>
                          <a:spcPts val="0"/>
                        </a:spcBef>
                        <a:buNone/>
                      </a:pPr>
                      <a:r>
                        <a:rPr lang="en-US" sz="1400" b="1" i="1" dirty="0" smtClean="0"/>
                        <a:t>Demographics in K-5 Schools</a:t>
                      </a:r>
                      <a:endParaRPr lang="en-US" sz="1400" b="1" i="1" dirty="0"/>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D966"/>
                    </a:solidFill>
                  </a:tcPr>
                </a:tc>
                <a:tc>
                  <a:txBody>
                    <a:bodyPr/>
                    <a:lstStyle/>
                    <a:p>
                      <a:pPr lvl="0" algn="ctr" rtl="0">
                        <a:spcBef>
                          <a:spcPts val="0"/>
                        </a:spcBef>
                        <a:buNone/>
                      </a:pPr>
                      <a:r>
                        <a:rPr lang="en-US" sz="1400" dirty="0" smtClean="0"/>
                        <a:t>Total</a:t>
                      </a:r>
                      <a:r>
                        <a:rPr lang="en-US" sz="1400" baseline="0" dirty="0" smtClean="0"/>
                        <a:t> 832</a:t>
                      </a:r>
                      <a:endParaRPr lang="en-US" sz="1400" dirty="0" smtClean="0"/>
                    </a:p>
                    <a:p>
                      <a:pPr lvl="0" algn="ctr" rtl="0">
                        <a:spcBef>
                          <a:spcPts val="0"/>
                        </a:spcBef>
                        <a:buNone/>
                      </a:pPr>
                      <a:r>
                        <a:rPr lang="en-US" sz="1400" dirty="0" smtClean="0"/>
                        <a:t>White </a:t>
                      </a:r>
                      <a:r>
                        <a:rPr lang="en-US" sz="1400" dirty="0"/>
                        <a:t>109</a:t>
                      </a:r>
                    </a:p>
                    <a:p>
                      <a:pPr lvl="0" algn="ctr" rtl="0">
                        <a:spcBef>
                          <a:spcPts val="0"/>
                        </a:spcBef>
                        <a:buNone/>
                      </a:pPr>
                      <a:r>
                        <a:rPr lang="en-US" sz="1400" dirty="0"/>
                        <a:t>Black 222</a:t>
                      </a:r>
                    </a:p>
                    <a:p>
                      <a:pPr lvl="0" algn="ctr" rtl="0">
                        <a:spcBef>
                          <a:spcPts val="0"/>
                        </a:spcBef>
                        <a:buNone/>
                      </a:pPr>
                      <a:r>
                        <a:rPr lang="en-US" sz="1400" dirty="0"/>
                        <a:t>Hispanic 422</a:t>
                      </a:r>
                    </a:p>
                    <a:p>
                      <a:pPr lvl="0" algn="ctr">
                        <a:spcBef>
                          <a:spcPts val="0"/>
                        </a:spcBef>
                        <a:buNone/>
                      </a:pPr>
                      <a:r>
                        <a:rPr lang="en-US" sz="1400" dirty="0"/>
                        <a:t>Other 27</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sz="1400" dirty="0" smtClean="0">
                          <a:solidFill>
                            <a:schemeClr val="dk1"/>
                          </a:solidFill>
                        </a:rPr>
                        <a:t>Total 759</a:t>
                      </a:r>
                    </a:p>
                    <a:p>
                      <a:pPr lvl="0" algn="ctr" rtl="0">
                        <a:spcBef>
                          <a:spcPts val="0"/>
                        </a:spcBef>
                        <a:buNone/>
                      </a:pPr>
                      <a:r>
                        <a:rPr lang="en-US" sz="1400" dirty="0" smtClean="0">
                          <a:solidFill>
                            <a:schemeClr val="dk1"/>
                          </a:solidFill>
                        </a:rPr>
                        <a:t>White </a:t>
                      </a:r>
                      <a:r>
                        <a:rPr lang="en-US" sz="1400" dirty="0">
                          <a:solidFill>
                            <a:schemeClr val="dk1"/>
                          </a:solidFill>
                        </a:rPr>
                        <a:t>81</a:t>
                      </a:r>
                    </a:p>
                    <a:p>
                      <a:pPr lvl="0" algn="ctr" rtl="0">
                        <a:spcBef>
                          <a:spcPts val="0"/>
                        </a:spcBef>
                        <a:buNone/>
                      </a:pPr>
                      <a:r>
                        <a:rPr lang="en-US" sz="1400" dirty="0">
                          <a:solidFill>
                            <a:schemeClr val="dk1"/>
                          </a:solidFill>
                        </a:rPr>
                        <a:t>Black 339</a:t>
                      </a:r>
                    </a:p>
                    <a:p>
                      <a:pPr lvl="0" algn="ctr" rtl="0">
                        <a:spcBef>
                          <a:spcPts val="0"/>
                        </a:spcBef>
                        <a:buNone/>
                      </a:pPr>
                      <a:r>
                        <a:rPr lang="en-US" sz="1400" dirty="0">
                          <a:solidFill>
                            <a:schemeClr val="dk1"/>
                          </a:solidFill>
                        </a:rPr>
                        <a:t>Hispanic 279</a:t>
                      </a:r>
                    </a:p>
                    <a:p>
                      <a:pPr lvl="0" algn="ctr" rtl="0">
                        <a:spcBef>
                          <a:spcPts val="0"/>
                        </a:spcBef>
                        <a:buNone/>
                      </a:pPr>
                      <a:r>
                        <a:rPr lang="en-US" sz="1400" dirty="0">
                          <a:solidFill>
                            <a:schemeClr val="dk1"/>
                          </a:solidFill>
                        </a:rPr>
                        <a:t>Other 60</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sz="1400" dirty="0" smtClean="0">
                          <a:solidFill>
                            <a:schemeClr val="dk1"/>
                          </a:solidFill>
                        </a:rPr>
                        <a:t>Total 205</a:t>
                      </a:r>
                    </a:p>
                    <a:p>
                      <a:pPr lvl="0" algn="ctr" rtl="0">
                        <a:spcBef>
                          <a:spcPts val="0"/>
                        </a:spcBef>
                        <a:buNone/>
                      </a:pPr>
                      <a:r>
                        <a:rPr lang="en-US" sz="1400" dirty="0" smtClean="0">
                          <a:solidFill>
                            <a:schemeClr val="dk1"/>
                          </a:solidFill>
                        </a:rPr>
                        <a:t>White </a:t>
                      </a:r>
                      <a:r>
                        <a:rPr lang="en-US" sz="1400" dirty="0">
                          <a:solidFill>
                            <a:schemeClr val="dk1"/>
                          </a:solidFill>
                        </a:rPr>
                        <a:t>35 </a:t>
                      </a:r>
                    </a:p>
                    <a:p>
                      <a:pPr lvl="0" algn="ctr" rtl="0">
                        <a:spcBef>
                          <a:spcPts val="0"/>
                        </a:spcBef>
                        <a:buNone/>
                      </a:pPr>
                      <a:r>
                        <a:rPr lang="en-US" sz="1400" dirty="0">
                          <a:solidFill>
                            <a:schemeClr val="dk1"/>
                          </a:solidFill>
                        </a:rPr>
                        <a:t>Black 102 </a:t>
                      </a:r>
                    </a:p>
                    <a:p>
                      <a:pPr lvl="0" algn="ctr" rtl="0">
                        <a:spcBef>
                          <a:spcPts val="0"/>
                        </a:spcBef>
                        <a:buNone/>
                      </a:pPr>
                      <a:r>
                        <a:rPr lang="en-US" sz="1400" dirty="0">
                          <a:solidFill>
                            <a:schemeClr val="dk1"/>
                          </a:solidFill>
                        </a:rPr>
                        <a:t>Hispanic 44</a:t>
                      </a:r>
                    </a:p>
                    <a:p>
                      <a:pPr lvl="0" algn="ctr" rtl="0">
                        <a:spcBef>
                          <a:spcPts val="0"/>
                        </a:spcBef>
                        <a:buNone/>
                      </a:pPr>
                      <a:r>
                        <a:rPr lang="en-US" sz="1400" dirty="0">
                          <a:solidFill>
                            <a:schemeClr val="dk1"/>
                          </a:solidFill>
                        </a:rPr>
                        <a:t>Other 24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sz="1400" dirty="0" smtClean="0">
                          <a:solidFill>
                            <a:schemeClr val="dk1"/>
                          </a:solidFill>
                        </a:rPr>
                        <a:t>Total 617</a:t>
                      </a:r>
                    </a:p>
                    <a:p>
                      <a:pPr lvl="0" algn="ctr" rtl="0">
                        <a:spcBef>
                          <a:spcPts val="0"/>
                        </a:spcBef>
                        <a:buNone/>
                      </a:pPr>
                      <a:r>
                        <a:rPr lang="en-US" sz="1400" dirty="0" smtClean="0">
                          <a:solidFill>
                            <a:schemeClr val="dk1"/>
                          </a:solidFill>
                        </a:rPr>
                        <a:t>White </a:t>
                      </a:r>
                      <a:r>
                        <a:rPr lang="en-US" sz="1400" dirty="0">
                          <a:solidFill>
                            <a:schemeClr val="dk1"/>
                          </a:solidFill>
                        </a:rPr>
                        <a:t>45</a:t>
                      </a:r>
                    </a:p>
                    <a:p>
                      <a:pPr lvl="0" algn="ctr" rtl="0">
                        <a:spcBef>
                          <a:spcPts val="0"/>
                        </a:spcBef>
                        <a:buNone/>
                      </a:pPr>
                      <a:r>
                        <a:rPr lang="en-US" sz="1400" dirty="0">
                          <a:solidFill>
                            <a:schemeClr val="dk1"/>
                          </a:solidFill>
                        </a:rPr>
                        <a:t>Black 324</a:t>
                      </a:r>
                    </a:p>
                    <a:p>
                      <a:pPr lvl="0" algn="ctr" rtl="0">
                        <a:spcBef>
                          <a:spcPts val="0"/>
                        </a:spcBef>
                        <a:buNone/>
                      </a:pPr>
                      <a:r>
                        <a:rPr lang="en-US" sz="1400" dirty="0">
                          <a:solidFill>
                            <a:schemeClr val="dk1"/>
                          </a:solidFill>
                        </a:rPr>
                        <a:t>Hispanic 203</a:t>
                      </a:r>
                    </a:p>
                    <a:p>
                      <a:pPr lvl="0" algn="ctr" rtl="0">
                        <a:spcBef>
                          <a:spcPts val="0"/>
                        </a:spcBef>
                        <a:buNone/>
                      </a:pPr>
                      <a:r>
                        <a:rPr lang="en-US" sz="1400" dirty="0">
                          <a:solidFill>
                            <a:schemeClr val="dk1"/>
                          </a:solidFill>
                        </a:rPr>
                        <a:t>Other 45</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sz="1400" dirty="0" smtClean="0">
                          <a:solidFill>
                            <a:schemeClr val="dk1"/>
                          </a:solidFill>
                        </a:rPr>
                        <a:t>Total 748</a:t>
                      </a:r>
                    </a:p>
                    <a:p>
                      <a:pPr lvl="0" algn="ctr" rtl="0">
                        <a:spcBef>
                          <a:spcPts val="0"/>
                        </a:spcBef>
                        <a:buNone/>
                      </a:pPr>
                      <a:r>
                        <a:rPr lang="en-US" sz="1400" dirty="0" smtClean="0">
                          <a:solidFill>
                            <a:schemeClr val="dk1"/>
                          </a:solidFill>
                        </a:rPr>
                        <a:t>White </a:t>
                      </a:r>
                      <a:r>
                        <a:rPr lang="en-US" sz="1400" dirty="0">
                          <a:solidFill>
                            <a:schemeClr val="dk1"/>
                          </a:solidFill>
                        </a:rPr>
                        <a:t>43</a:t>
                      </a:r>
                    </a:p>
                    <a:p>
                      <a:pPr lvl="0" algn="ctr" rtl="0">
                        <a:spcBef>
                          <a:spcPts val="0"/>
                        </a:spcBef>
                        <a:buNone/>
                      </a:pPr>
                      <a:r>
                        <a:rPr lang="en-US" sz="1400" dirty="0">
                          <a:solidFill>
                            <a:schemeClr val="dk1"/>
                          </a:solidFill>
                        </a:rPr>
                        <a:t>Black 419</a:t>
                      </a:r>
                    </a:p>
                    <a:p>
                      <a:pPr lvl="0" algn="ctr" rtl="0">
                        <a:spcBef>
                          <a:spcPts val="0"/>
                        </a:spcBef>
                        <a:buNone/>
                      </a:pPr>
                      <a:r>
                        <a:rPr lang="en-US" sz="1400" dirty="0">
                          <a:solidFill>
                            <a:schemeClr val="dk1"/>
                          </a:solidFill>
                        </a:rPr>
                        <a:t>Hispanic 245</a:t>
                      </a:r>
                    </a:p>
                    <a:p>
                      <a:pPr lvl="0" algn="ctr" rtl="0">
                        <a:spcBef>
                          <a:spcPts val="0"/>
                        </a:spcBef>
                        <a:buNone/>
                      </a:pPr>
                      <a:r>
                        <a:rPr lang="en-US" sz="1400" dirty="0">
                          <a:solidFill>
                            <a:schemeClr val="dk1"/>
                          </a:solidFill>
                        </a:rPr>
                        <a:t>Other 41</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sz="1400" dirty="0" smtClean="0">
                          <a:solidFill>
                            <a:schemeClr val="dk1"/>
                          </a:solidFill>
                        </a:rPr>
                        <a:t>Total 257</a:t>
                      </a:r>
                    </a:p>
                    <a:p>
                      <a:pPr lvl="0" algn="ctr" rtl="0">
                        <a:spcBef>
                          <a:spcPts val="0"/>
                        </a:spcBef>
                        <a:buNone/>
                      </a:pPr>
                      <a:r>
                        <a:rPr lang="en-US" sz="1400" dirty="0" smtClean="0">
                          <a:solidFill>
                            <a:schemeClr val="dk1"/>
                          </a:solidFill>
                        </a:rPr>
                        <a:t>White </a:t>
                      </a:r>
                      <a:r>
                        <a:rPr lang="en-US" sz="1400" dirty="0">
                          <a:solidFill>
                            <a:schemeClr val="dk1"/>
                          </a:solidFill>
                        </a:rPr>
                        <a:t>12</a:t>
                      </a:r>
                    </a:p>
                    <a:p>
                      <a:pPr lvl="0" algn="ctr" rtl="0">
                        <a:spcBef>
                          <a:spcPts val="0"/>
                        </a:spcBef>
                        <a:buNone/>
                      </a:pPr>
                      <a:r>
                        <a:rPr lang="en-US" sz="1400" dirty="0">
                          <a:solidFill>
                            <a:schemeClr val="dk1"/>
                          </a:solidFill>
                        </a:rPr>
                        <a:t>Black 120</a:t>
                      </a:r>
                    </a:p>
                    <a:p>
                      <a:pPr lvl="0" algn="ctr" rtl="0">
                        <a:spcBef>
                          <a:spcPts val="0"/>
                        </a:spcBef>
                        <a:buNone/>
                      </a:pPr>
                      <a:r>
                        <a:rPr lang="en-US" sz="1400" dirty="0">
                          <a:solidFill>
                            <a:schemeClr val="dk1"/>
                          </a:solidFill>
                        </a:rPr>
                        <a:t>Hispanic 103</a:t>
                      </a:r>
                    </a:p>
                    <a:p>
                      <a:pPr lvl="0" algn="ctr" rtl="0">
                        <a:spcBef>
                          <a:spcPts val="0"/>
                        </a:spcBef>
                        <a:buNone/>
                      </a:pPr>
                      <a:r>
                        <a:rPr lang="en-US" sz="1400" dirty="0">
                          <a:solidFill>
                            <a:schemeClr val="dk1"/>
                          </a:solidFill>
                        </a:rPr>
                        <a:t>Other 22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22" name="Straight Connector 21"/>
          <p:cNvCxnSpPr/>
          <p:nvPr/>
        </p:nvCxnSpPr>
        <p:spPr>
          <a:xfrm rot="3360000">
            <a:off x="5767960" y="2606453"/>
            <a:ext cx="0" cy="1339103"/>
          </a:xfrm>
          <a:prstGeom prst="line">
            <a:avLst/>
          </a:prstGeom>
          <a:ln w="25400">
            <a:solidFill>
              <a:srgbClr val="013B2C"/>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968607" y="3313115"/>
            <a:ext cx="3489288" cy="2456670"/>
            <a:chOff x="2968607" y="3313115"/>
            <a:chExt cx="3489288" cy="2456670"/>
          </a:xfrm>
        </p:grpSpPr>
        <p:cxnSp>
          <p:nvCxnSpPr>
            <p:cNvPr id="18" name="Straight Connector 17"/>
            <p:cNvCxnSpPr/>
            <p:nvPr/>
          </p:nvCxnSpPr>
          <p:spPr>
            <a:xfrm rot="7320000">
              <a:off x="3638158" y="2643564"/>
              <a:ext cx="0" cy="133910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7320000">
              <a:off x="5788344" y="3987149"/>
              <a:ext cx="0" cy="133910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6967" y="4430683"/>
              <a:ext cx="0" cy="1339102"/>
            </a:xfrm>
            <a:prstGeom prst="line">
              <a:avLst/>
            </a:prstGeom>
            <a:ln w="92075">
              <a:solidFill>
                <a:srgbClr val="013B2C"/>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3175346" y="4157643"/>
            <a:ext cx="1202869" cy="763252"/>
          </a:xfrm>
          <a:prstGeom prst="line">
            <a:avLst/>
          </a:prstGeom>
          <a:ln w="92075">
            <a:solidFill>
              <a:srgbClr val="013B2C"/>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16967" y="1895231"/>
            <a:ext cx="0" cy="1339102"/>
          </a:xfrm>
          <a:prstGeom prst="line">
            <a:avLst/>
          </a:prstGeom>
          <a:ln w="92075">
            <a:solidFill>
              <a:srgbClr val="013B2C"/>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821365" y="2062021"/>
            <a:ext cx="3788383" cy="3788383"/>
          </a:xfrm>
          <a:prstGeom prst="ellipse">
            <a:avLst/>
          </a:prstGeom>
          <a:noFill/>
          <a:ln w="92075">
            <a:solidFill>
              <a:srgbClr val="013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0" name="Shape 90"/>
          <p:cNvSpPr txBox="1">
            <a:spLocks noGrp="1"/>
          </p:cNvSpPr>
          <p:nvPr>
            <p:ph type="ctrTitle" idx="4294967295"/>
          </p:nvPr>
        </p:nvSpPr>
        <p:spPr>
          <a:xfrm>
            <a:off x="1276275" y="1"/>
            <a:ext cx="7867500" cy="1010935"/>
          </a:xfrm>
          <a:prstGeom prst="rect">
            <a:avLst/>
          </a:prstGeom>
        </p:spPr>
        <p:txBody>
          <a:bodyPr lIns="91425" tIns="91425" rIns="91425" bIns="91425" anchor="ctr" anchorCtr="0">
            <a:noAutofit/>
          </a:bodyPr>
          <a:lstStyle/>
          <a:p>
            <a:pPr lvl="0" algn="ctr" rtl="0">
              <a:lnSpc>
                <a:spcPct val="100000"/>
              </a:lnSpc>
              <a:spcBef>
                <a:spcPts val="0"/>
              </a:spcBef>
              <a:buNone/>
            </a:pPr>
            <a:r>
              <a:rPr lang="en-US" sz="3600" b="1" dirty="0" smtClean="0">
                <a:solidFill>
                  <a:srgbClr val="FFFFFF"/>
                </a:solidFill>
                <a:latin typeface="Cambria"/>
                <a:ea typeface="Cambria"/>
                <a:cs typeface="Cambria"/>
                <a:sym typeface="Cambria"/>
              </a:rPr>
              <a:t>UTRPP: Shared Responsibilities</a:t>
            </a:r>
            <a:endParaRPr sz="3000" dirty="0"/>
          </a:p>
        </p:txBody>
      </p:sp>
      <p:sp>
        <p:nvSpPr>
          <p:cNvPr id="3" name="Oval 2"/>
          <p:cNvSpPr/>
          <p:nvPr/>
        </p:nvSpPr>
        <p:spPr>
          <a:xfrm>
            <a:off x="3839776" y="3077145"/>
            <a:ext cx="1758136" cy="1758136"/>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alibri" charset="0"/>
              <a:ea typeface="Calibri" charset="0"/>
              <a:cs typeface="Calibri" charset="0"/>
            </a:endParaRPr>
          </a:p>
          <a:p>
            <a:pPr algn="ctr"/>
            <a:r>
              <a:rPr lang="en-US" sz="2400" b="1" dirty="0" smtClean="0">
                <a:latin typeface="Calibri" charset="0"/>
                <a:ea typeface="Calibri" charset="0"/>
                <a:cs typeface="Calibri" charset="0"/>
              </a:rPr>
              <a:t>UTRPP</a:t>
            </a:r>
          </a:p>
          <a:p>
            <a:pPr algn="ctr"/>
            <a:endParaRPr lang="en-US" sz="2400" b="1" dirty="0">
              <a:latin typeface="Calibri" charset="0"/>
              <a:ea typeface="Calibri" charset="0"/>
              <a:cs typeface="Calibri" charset="0"/>
            </a:endParaRPr>
          </a:p>
        </p:txBody>
      </p:sp>
      <p:sp>
        <p:nvSpPr>
          <p:cNvPr id="7" name="Oval 6"/>
          <p:cNvSpPr/>
          <p:nvPr/>
        </p:nvSpPr>
        <p:spPr>
          <a:xfrm>
            <a:off x="1411034" y="2198154"/>
            <a:ext cx="2280303"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Collaborating Teachers</a:t>
            </a:r>
            <a:endParaRPr lang="en-US" sz="1600" dirty="0">
              <a:latin typeface="Calibri" charset="0"/>
              <a:ea typeface="Calibri" charset="0"/>
              <a:cs typeface="Calibri" charset="0"/>
            </a:endParaRPr>
          </a:p>
        </p:txBody>
      </p:sp>
      <p:sp>
        <p:nvSpPr>
          <p:cNvPr id="9" name="Oval 8"/>
          <p:cNvSpPr/>
          <p:nvPr/>
        </p:nvSpPr>
        <p:spPr>
          <a:xfrm>
            <a:off x="3569828" y="5327919"/>
            <a:ext cx="2284713"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Content Coaches/Course Instructors</a:t>
            </a:r>
            <a:endParaRPr lang="en-US" sz="1600" dirty="0">
              <a:latin typeface="Calibri" charset="0"/>
              <a:ea typeface="Calibri" charset="0"/>
              <a:cs typeface="Calibri" charset="0"/>
            </a:endParaRPr>
          </a:p>
        </p:txBody>
      </p:sp>
      <p:sp>
        <p:nvSpPr>
          <p:cNvPr id="10" name="Oval 9"/>
          <p:cNvSpPr/>
          <p:nvPr/>
        </p:nvSpPr>
        <p:spPr>
          <a:xfrm>
            <a:off x="5579576" y="4295517"/>
            <a:ext cx="2279403"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Partnership Resource Teachers </a:t>
            </a:r>
            <a:endParaRPr lang="en-US" sz="1600" dirty="0">
              <a:latin typeface="Calibri" charset="0"/>
              <a:ea typeface="Calibri" charset="0"/>
              <a:cs typeface="Calibri" charset="0"/>
            </a:endParaRPr>
          </a:p>
        </p:txBody>
      </p:sp>
      <p:sp>
        <p:nvSpPr>
          <p:cNvPr id="12" name="Oval 11"/>
          <p:cNvSpPr/>
          <p:nvPr/>
        </p:nvSpPr>
        <p:spPr>
          <a:xfrm>
            <a:off x="5834695" y="2339589"/>
            <a:ext cx="2292639" cy="1160320"/>
          </a:xfrm>
          <a:prstGeom prst="ellipse">
            <a:avLst/>
          </a:prstGeom>
          <a:solidFill>
            <a:schemeClr val="bg1">
              <a:lumMod val="65000"/>
            </a:schemeClr>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Teacher Leadership (MTLA/UTLA)</a:t>
            </a:r>
            <a:endParaRPr lang="en-US" sz="1600" dirty="0">
              <a:latin typeface="Calibri" charset="0"/>
              <a:ea typeface="Calibri" charset="0"/>
              <a:cs typeface="Calibri" charset="0"/>
            </a:endParaRPr>
          </a:p>
        </p:txBody>
      </p:sp>
      <p:sp>
        <p:nvSpPr>
          <p:cNvPr id="13" name="Oval 12"/>
          <p:cNvSpPr/>
          <p:nvPr/>
        </p:nvSpPr>
        <p:spPr>
          <a:xfrm>
            <a:off x="1389215" y="4304058"/>
            <a:ext cx="2296023" cy="1160237"/>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Program Directors/Advisory Board</a:t>
            </a:r>
            <a:endParaRPr lang="en-US" sz="1600" dirty="0">
              <a:latin typeface="Calibri" charset="0"/>
              <a:ea typeface="Calibri" charset="0"/>
              <a:cs typeface="Calibri" charset="0"/>
            </a:endParaRPr>
          </a:p>
        </p:txBody>
      </p:sp>
      <p:sp>
        <p:nvSpPr>
          <p:cNvPr id="20" name="Oval 19"/>
          <p:cNvSpPr/>
          <p:nvPr/>
        </p:nvSpPr>
        <p:spPr>
          <a:xfrm>
            <a:off x="3592108" y="1335252"/>
            <a:ext cx="2282312" cy="1160320"/>
          </a:xfrm>
          <a:prstGeom prst="ellipse">
            <a:avLst/>
          </a:prstGeom>
          <a:solidFill>
            <a:srgbClr val="005A41"/>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charset="0"/>
                <a:ea typeface="Calibri" charset="0"/>
                <a:cs typeface="Calibri" charset="0"/>
              </a:rPr>
              <a:t>Residents </a:t>
            </a:r>
          </a:p>
          <a:p>
            <a:pPr algn="ctr"/>
            <a:r>
              <a:rPr lang="en-US" sz="1600" dirty="0" smtClean="0">
                <a:latin typeface="Calibri" charset="0"/>
                <a:ea typeface="Calibri" charset="0"/>
                <a:cs typeface="Calibri" charset="0"/>
              </a:rPr>
              <a:t>(First &amp; Final Year)</a:t>
            </a:r>
            <a:endParaRPr lang="en-US" sz="1600" dirty="0">
              <a:latin typeface="Calibri" charset="0"/>
              <a:ea typeface="Calibri" charset="0"/>
              <a:cs typeface="Calibri" charset="0"/>
            </a:endParaRPr>
          </a:p>
        </p:txBody>
      </p:sp>
    </p:spTree>
    <p:extLst>
      <p:ext uri="{BB962C8B-B14F-4D97-AF65-F5344CB8AC3E}">
        <p14:creationId xmlns:p14="http://schemas.microsoft.com/office/powerpoint/2010/main" val="74067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1" y="1199600"/>
            <a:ext cx="4409936" cy="5658401"/>
          </a:xfrm>
          <a:prstGeom prst="rect">
            <a:avLst/>
          </a:prstGeom>
          <a:noFill/>
          <a:ln>
            <a:noFill/>
          </a:ln>
        </p:spPr>
        <p:txBody>
          <a:bodyPr lIns="91425" tIns="91425" rIns="91425" bIns="91425" anchor="t" anchorCtr="0">
            <a:noAutofit/>
          </a:bodyPr>
          <a:lstStyle/>
          <a:p>
            <a:pPr lvl="0" algn="ctr">
              <a:lnSpc>
                <a:spcPts val="3000"/>
              </a:lnSpc>
              <a:spcBef>
                <a:spcPts val="1200"/>
              </a:spcBef>
            </a:pPr>
            <a:r>
              <a:rPr lang="en-US" sz="2800" b="1" u="sng" dirty="0" smtClean="0">
                <a:solidFill>
                  <a:srgbClr val="385723"/>
                </a:solidFill>
                <a:latin typeface="Calibri"/>
                <a:ea typeface="Calibri"/>
                <a:cs typeface="Calibri"/>
                <a:sym typeface="Calibri"/>
              </a:rPr>
              <a:t>MTLA</a:t>
            </a:r>
            <a:r>
              <a:rPr lang="en-US" sz="2800" b="1" dirty="0" smtClean="0">
                <a:solidFill>
                  <a:srgbClr val="385723"/>
                </a:solidFill>
                <a:latin typeface="Calibri"/>
                <a:ea typeface="Calibri"/>
                <a:cs typeface="Calibri"/>
                <a:sym typeface="Calibri"/>
              </a:rPr>
              <a:t> </a:t>
            </a:r>
            <a:endParaRPr lang="en-US" sz="2800" b="1" dirty="0">
              <a:solidFill>
                <a:srgbClr val="385723"/>
              </a:solidFill>
              <a:latin typeface="Calibri"/>
              <a:ea typeface="Calibri"/>
              <a:cs typeface="Calibri"/>
              <a:sym typeface="Calibri"/>
            </a:endParaRPr>
          </a:p>
          <a:p>
            <a:pPr marL="457200" lvl="0" indent="-457200">
              <a:spcBef>
                <a:spcPts val="1200"/>
              </a:spcBef>
              <a:buClr>
                <a:srgbClr val="385723"/>
              </a:buClr>
              <a:buSzPct val="100000"/>
              <a:buFont typeface="Calibri"/>
              <a:buChar char="★"/>
            </a:pPr>
            <a:r>
              <a:rPr lang="en-US" sz="2200" i="1" dirty="0" smtClean="0">
                <a:solidFill>
                  <a:srgbClr val="385723"/>
                </a:solidFill>
                <a:latin typeface="Calibri"/>
                <a:ea typeface="Calibri"/>
                <a:cs typeface="Calibri"/>
                <a:sym typeface="Calibri"/>
              </a:rPr>
              <a:t>Mort Teacher Leadership Academy</a:t>
            </a:r>
            <a:endParaRPr lang="en-US" sz="2200" i="1" dirty="0">
              <a:solidFill>
                <a:srgbClr val="385723"/>
              </a:solidFill>
              <a:latin typeface="Calibri"/>
              <a:ea typeface="Calibri"/>
              <a:cs typeface="Calibri"/>
              <a:sym typeface="Calibri"/>
            </a:endParaRPr>
          </a:p>
          <a:p>
            <a:pPr marL="457200" lvl="1"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Pilot program – </a:t>
            </a:r>
            <a:r>
              <a:rPr lang="en-US" sz="2200" b="1" dirty="0" smtClean="0">
                <a:solidFill>
                  <a:srgbClr val="385723"/>
                </a:solidFill>
                <a:latin typeface="Calibri"/>
                <a:ea typeface="Calibri"/>
                <a:cs typeface="Calibri"/>
                <a:sym typeface="Calibri"/>
              </a:rPr>
              <a:t>One Partnership School</a:t>
            </a:r>
            <a:endParaRPr lang="en-US" sz="2200" b="1" dirty="0">
              <a:solidFill>
                <a:srgbClr val="385723"/>
              </a:solidFill>
              <a:latin typeface="Calibri"/>
              <a:ea typeface="Calibri"/>
              <a:cs typeface="Calibri"/>
              <a:sym typeface="Calibri"/>
            </a:endParaRP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Internationally and Nationally Recognized Inquiry Work</a:t>
            </a: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Phase 2 and 3 of Graduate Level Coursework (Completed Teacher Leadership Certification)</a:t>
            </a:r>
            <a:endParaRPr lang="en-US" sz="2200" dirty="0">
              <a:solidFill>
                <a:srgbClr val="385723"/>
              </a:solidFill>
              <a:latin typeface="Calibri"/>
              <a:ea typeface="Calibri"/>
              <a:cs typeface="Calibri"/>
              <a:sym typeface="Calibri"/>
            </a:endParaRP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Community School Model</a:t>
            </a: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Host Both First and Final Year Residents</a:t>
            </a:r>
            <a:endParaRPr lang="en-US" sz="2200" dirty="0">
              <a:solidFill>
                <a:srgbClr val="385723"/>
              </a:solidFill>
              <a:latin typeface="Calibri"/>
              <a:ea typeface="Calibri"/>
              <a:cs typeface="Calibri"/>
              <a:sym typeface="Calibri"/>
            </a:endParaRPr>
          </a:p>
        </p:txBody>
      </p:sp>
      <p:sp>
        <p:nvSpPr>
          <p:cNvPr id="104" name="Shape 104"/>
          <p:cNvSpPr txBox="1"/>
          <p:nvPr/>
        </p:nvSpPr>
        <p:spPr>
          <a:xfrm>
            <a:off x="4533414" y="1199026"/>
            <a:ext cx="4462855" cy="5658974"/>
          </a:xfrm>
          <a:prstGeom prst="rect">
            <a:avLst/>
          </a:prstGeom>
          <a:noFill/>
          <a:ln>
            <a:noFill/>
          </a:ln>
        </p:spPr>
        <p:txBody>
          <a:bodyPr lIns="91425" tIns="91425" rIns="91425" bIns="91425" anchor="t" anchorCtr="0">
            <a:noAutofit/>
          </a:bodyPr>
          <a:lstStyle/>
          <a:p>
            <a:pPr lvl="0" algn="ctr" rtl="0">
              <a:lnSpc>
                <a:spcPts val="3000"/>
              </a:lnSpc>
              <a:spcBef>
                <a:spcPts val="1200"/>
              </a:spcBef>
              <a:buNone/>
            </a:pPr>
            <a:r>
              <a:rPr lang="en-US" sz="3000" b="1" u="sng" dirty="0" smtClean="0">
                <a:solidFill>
                  <a:srgbClr val="385723"/>
                </a:solidFill>
                <a:latin typeface="Calibri"/>
                <a:ea typeface="Calibri"/>
                <a:cs typeface="Calibri"/>
                <a:sym typeface="Calibri"/>
              </a:rPr>
              <a:t>UTLA</a:t>
            </a:r>
          </a:p>
          <a:p>
            <a:pPr marL="457200" lvl="0" indent="-457200" rtl="0">
              <a:spcBef>
                <a:spcPts val="1200"/>
              </a:spcBef>
              <a:buClr>
                <a:srgbClr val="385723"/>
              </a:buClr>
              <a:buSzPct val="100000"/>
              <a:buFont typeface="Calibri"/>
              <a:buChar char="★"/>
            </a:pPr>
            <a:r>
              <a:rPr lang="en-US" sz="2200" i="1" dirty="0" smtClean="0">
                <a:solidFill>
                  <a:srgbClr val="385723"/>
                </a:solidFill>
                <a:latin typeface="Calibri"/>
                <a:ea typeface="Calibri"/>
                <a:cs typeface="Calibri"/>
                <a:sym typeface="Calibri"/>
              </a:rPr>
              <a:t>Urban Teacher Leadership Academy</a:t>
            </a:r>
          </a:p>
          <a:p>
            <a:pPr marL="457200" lvl="1"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Spawned </a:t>
            </a:r>
            <a:r>
              <a:rPr lang="en-US" sz="2200" dirty="0">
                <a:solidFill>
                  <a:srgbClr val="385723"/>
                </a:solidFill>
                <a:latin typeface="Calibri"/>
                <a:ea typeface="Calibri"/>
                <a:cs typeface="Calibri"/>
                <a:sym typeface="Calibri"/>
              </a:rPr>
              <a:t>program – </a:t>
            </a:r>
            <a:r>
              <a:rPr lang="en-US" sz="2200" b="1" dirty="0" smtClean="0">
                <a:solidFill>
                  <a:srgbClr val="385723"/>
                </a:solidFill>
                <a:latin typeface="Calibri"/>
                <a:ea typeface="Calibri"/>
                <a:cs typeface="Calibri"/>
                <a:sym typeface="Calibri"/>
              </a:rPr>
              <a:t>Four </a:t>
            </a:r>
            <a:r>
              <a:rPr lang="en-US" sz="2200" b="1" dirty="0">
                <a:solidFill>
                  <a:srgbClr val="385723"/>
                </a:solidFill>
                <a:latin typeface="Calibri"/>
                <a:ea typeface="Calibri"/>
                <a:cs typeface="Calibri"/>
                <a:sym typeface="Calibri"/>
              </a:rPr>
              <a:t>Partnership </a:t>
            </a:r>
            <a:r>
              <a:rPr lang="en-US" sz="2200" b="1" dirty="0" smtClean="0">
                <a:solidFill>
                  <a:srgbClr val="385723"/>
                </a:solidFill>
                <a:latin typeface="Calibri"/>
                <a:ea typeface="Calibri"/>
                <a:cs typeface="Calibri"/>
                <a:sym typeface="Calibri"/>
              </a:rPr>
              <a:t>Schools</a:t>
            </a:r>
            <a:endParaRPr lang="en-US" sz="2200" b="1" dirty="0">
              <a:solidFill>
                <a:srgbClr val="385723"/>
              </a:solidFill>
              <a:latin typeface="Calibri"/>
              <a:ea typeface="Calibri"/>
              <a:cs typeface="Calibri"/>
              <a:sym typeface="Calibri"/>
            </a:endParaRP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Nationally Recognized Inquiry Work</a:t>
            </a: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Teacher Leadership Certification: Phase 1 of Graduate </a:t>
            </a:r>
            <a:r>
              <a:rPr lang="en-US" sz="2200" dirty="0">
                <a:solidFill>
                  <a:srgbClr val="385723"/>
                </a:solidFill>
                <a:latin typeface="Calibri"/>
                <a:ea typeface="Calibri"/>
                <a:cs typeface="Calibri"/>
                <a:sym typeface="Calibri"/>
              </a:rPr>
              <a:t>Level </a:t>
            </a:r>
            <a:r>
              <a:rPr lang="en-US" sz="2200" dirty="0" smtClean="0">
                <a:solidFill>
                  <a:srgbClr val="385723"/>
                </a:solidFill>
                <a:latin typeface="Calibri"/>
                <a:ea typeface="Calibri"/>
                <a:cs typeface="Calibri"/>
                <a:sym typeface="Calibri"/>
              </a:rPr>
              <a:t>Coursework </a:t>
            </a:r>
          </a:p>
          <a:p>
            <a:pPr marL="457200" lvl="0" indent="-457200">
              <a:spcBef>
                <a:spcPts val="1200"/>
              </a:spcBef>
              <a:buClr>
                <a:srgbClr val="385723"/>
              </a:buClr>
              <a:buSzPct val="100000"/>
              <a:buFont typeface="Calibri"/>
              <a:buChar char="★"/>
            </a:pPr>
            <a:r>
              <a:rPr lang="en-US" sz="2200" dirty="0" smtClean="0">
                <a:solidFill>
                  <a:srgbClr val="385723"/>
                </a:solidFill>
                <a:latin typeface="Calibri"/>
                <a:ea typeface="Calibri"/>
                <a:cs typeface="Calibri"/>
                <a:sym typeface="Calibri"/>
              </a:rPr>
              <a:t>Partnership School Model</a:t>
            </a:r>
            <a:endParaRPr lang="en-US" sz="2200" dirty="0">
              <a:solidFill>
                <a:srgbClr val="385723"/>
              </a:solidFill>
              <a:latin typeface="Calibri"/>
              <a:ea typeface="Calibri"/>
              <a:cs typeface="Calibri"/>
              <a:sym typeface="Calibri"/>
            </a:endParaRPr>
          </a:p>
          <a:p>
            <a:pPr marL="457200" lvl="0" indent="-457200">
              <a:spcBef>
                <a:spcPts val="1200"/>
              </a:spcBef>
              <a:buClr>
                <a:srgbClr val="385723"/>
              </a:buClr>
              <a:buSzPct val="100000"/>
              <a:buFont typeface="Calibri"/>
              <a:buChar char="★"/>
            </a:pPr>
            <a:r>
              <a:rPr lang="en-US" sz="2200" dirty="0">
                <a:solidFill>
                  <a:srgbClr val="385723"/>
                </a:solidFill>
                <a:latin typeface="Calibri"/>
                <a:ea typeface="Calibri"/>
                <a:cs typeface="Calibri"/>
                <a:sym typeface="Calibri"/>
              </a:rPr>
              <a:t>Host Both First and Final Year Residents</a:t>
            </a:r>
          </a:p>
        </p:txBody>
      </p:sp>
      <p:sp>
        <p:nvSpPr>
          <p:cNvPr id="105" name="Shape 105"/>
          <p:cNvSpPr txBox="1">
            <a:spLocks noGrp="1"/>
          </p:cNvSpPr>
          <p:nvPr>
            <p:ph type="ctrTitle"/>
          </p:nvPr>
        </p:nvSpPr>
        <p:spPr>
          <a:xfrm>
            <a:off x="1260088" y="1"/>
            <a:ext cx="7883912" cy="1025912"/>
          </a:xfrm>
          <a:prstGeom prst="rect">
            <a:avLst/>
          </a:prstGeom>
        </p:spPr>
        <p:txBody>
          <a:bodyPr lIns="91425" tIns="91425" rIns="91425" bIns="91425" anchor="ctr" anchorCtr="0">
            <a:noAutofit/>
          </a:bodyPr>
          <a:lstStyle/>
          <a:p>
            <a:pPr lvl="0" rtl="0">
              <a:spcBef>
                <a:spcPts val="0"/>
              </a:spcBef>
              <a:buNone/>
            </a:pPr>
            <a:r>
              <a:rPr lang="en-US" sz="3600" b="1" dirty="0" smtClean="0">
                <a:solidFill>
                  <a:srgbClr val="FFFFFF"/>
                </a:solidFill>
                <a:latin typeface="Cambria"/>
                <a:ea typeface="Cambria"/>
                <a:cs typeface="Cambria"/>
                <a:sym typeface="Cambria"/>
              </a:rPr>
              <a:t>UTRPP Teacher  Leadership</a:t>
            </a:r>
            <a:endParaRPr lang="en-US" sz="3600" b="1" dirty="0">
              <a:solidFill>
                <a:srgbClr val="FFFFFF"/>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10000" fill="hold"/>
                                        <p:tgtEl>
                                          <p:spTgt spid="104"/>
                                        </p:tgtEl>
                                        <p:attrNameLst>
                                          <p:attrName>ppt_x</p:attrName>
                                        </p:attrNameLst>
                                      </p:cBhvr>
                                      <p:tavLst>
                                        <p:tav tm="0">
                                          <p:val>
                                            <p:strVal val="#ppt_x"/>
                                          </p:val>
                                        </p:tav>
                                        <p:tav tm="100000">
                                          <p:val>
                                            <p:strVal val="#ppt_x"/>
                                          </p:val>
                                        </p:tav>
                                      </p:tavLst>
                                    </p:anim>
                                    <p:anim calcmode="lin" valueType="num">
                                      <p:cBhvr additive="base">
                                        <p:cTn id="13" dur="100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Lst>
  </p:timing>
</p:sld>
</file>

<file path=ppt/theme/theme1.xml><?xml version="1.0" encoding="utf-8"?>
<a:theme xmlns:a="http://schemas.openxmlformats.org/drawingml/2006/main" name="COEDU Template v2 2015">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4452</TotalTime>
  <Words>4952</Words>
  <Application>Microsoft Macintosh PowerPoint</Application>
  <PresentationFormat>On-screen Show (4:3)</PresentationFormat>
  <Paragraphs>409</Paragraphs>
  <Slides>39</Slides>
  <Notes>39</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COEDU Template v2 2015</vt:lpstr>
      <vt:lpstr>1_Custom Design</vt:lpstr>
      <vt:lpstr>1_Office Theme</vt:lpstr>
      <vt:lpstr>Empowering Teacher Leaders Across A Partnership of Urban Schools</vt:lpstr>
      <vt:lpstr>PowerPoint Presentation</vt:lpstr>
      <vt:lpstr>Our Purpose for Inquiry</vt:lpstr>
      <vt:lpstr>PowerPoint Presentation</vt:lpstr>
      <vt:lpstr>What is UTRPP?</vt:lpstr>
      <vt:lpstr>UTRPP Schools</vt:lpstr>
      <vt:lpstr>Comparing Schools</vt:lpstr>
      <vt:lpstr>UTRPP: Shared Responsibilities</vt:lpstr>
      <vt:lpstr>UTRPP Teacher  Leadership</vt:lpstr>
      <vt:lpstr>Participant Selection</vt:lpstr>
      <vt:lpstr>USF Teacher Leadership  Graduate Certificate</vt:lpstr>
      <vt:lpstr>Goals of  Teacher Leadership Certificate</vt:lpstr>
      <vt:lpstr>Inquiry Questions</vt:lpstr>
      <vt:lpstr>Data Collection</vt:lpstr>
      <vt:lpstr>PowerPoint Presentation</vt:lpstr>
      <vt:lpstr>PowerPoint Presentation</vt:lpstr>
      <vt:lpstr>Claims and Evidence</vt:lpstr>
      <vt:lpstr>Claims and Evidence</vt:lpstr>
      <vt:lpstr>PowerPoint Presentation</vt:lpstr>
      <vt:lpstr>PowerPoint Presentation</vt:lpstr>
      <vt:lpstr>How do you view teacher leaders at your school??</vt:lpstr>
      <vt:lpstr>What characteristics could you associate with a teacher leader??</vt:lpstr>
      <vt:lpstr>PowerPoint Presentation</vt:lpstr>
      <vt:lpstr>Claims and Evidence</vt:lpstr>
      <vt:lpstr>Claims and Evidence</vt:lpstr>
      <vt:lpstr>PowerPoint Presentation</vt:lpstr>
      <vt:lpstr>PowerPoint Presentation</vt:lpstr>
      <vt:lpstr>What do you know about UTRPP??</vt:lpstr>
      <vt:lpstr>PowerPoint Presentation</vt:lpstr>
      <vt:lpstr>Claims and Evidence</vt:lpstr>
      <vt:lpstr>Claims and Evidence</vt:lpstr>
      <vt:lpstr>PowerPoint Presentation</vt:lpstr>
      <vt:lpstr>What do you know about UTLA??</vt:lpstr>
      <vt:lpstr>Implications</vt:lpstr>
      <vt:lpstr>Future Wonderings</vt:lpstr>
      <vt:lpstr>Any questions???  </vt:lpstr>
      <vt:lpstr> Ms. Kimberly Billett   Dr. Marc J. Summa 3rd Grade Teacher               Partnership Resource Teacher Witter Elementary School  UTRPP @ USF/HCPS kimberly.billett@sdhc.k12.fl.us summam@mail.usf.edu  Ms. Karen Dansby   Mrs. Beth Hatzifrangou 2nd Grade Teacher   Kindergarten Teacher Mort Elementary School  Mort Elementary School  karen.dansby@sdhc.k12.fl.us                beth.hatzifrangou@sdhc.k12.fl.us   Mrs. Andrea Jones-Lang 3rd Grade Teacher USF-Patel Partnership School andrea.jones-lang@sdhc.k12.fl.us  </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Partnership Capacity Through Teacher Leadership</dc:title>
  <dc:creator>Amber Alston</dc:creator>
  <cp:lastModifiedBy>Information Technology</cp:lastModifiedBy>
  <cp:revision>107</cp:revision>
  <dcterms:modified xsi:type="dcterms:W3CDTF">2017-03-10T22:19:58Z</dcterms:modified>
</cp:coreProperties>
</file>